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2.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3.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566" r:id="rId2"/>
    <p:sldId id="568" r:id="rId3"/>
    <p:sldId id="569" r:id="rId4"/>
    <p:sldId id="570" r:id="rId5"/>
    <p:sldId id="571" r:id="rId6"/>
    <p:sldId id="572" r:id="rId7"/>
    <p:sldId id="573" r:id="rId8"/>
    <p:sldId id="574" r:id="rId9"/>
    <p:sldId id="575" r:id="rId10"/>
    <p:sldId id="576" r:id="rId11"/>
    <p:sldId id="577" r:id="rId12"/>
    <p:sldId id="578" r:id="rId13"/>
    <p:sldId id="579" r:id="rId14"/>
    <p:sldId id="580" r:id="rId15"/>
    <p:sldId id="581" r:id="rId16"/>
    <p:sldId id="582" r:id="rId17"/>
    <p:sldId id="583" r:id="rId18"/>
    <p:sldId id="584" r:id="rId19"/>
    <p:sldId id="585" r:id="rId20"/>
    <p:sldId id="586" r:id="rId21"/>
    <p:sldId id="587" r:id="rId22"/>
    <p:sldId id="588" r:id="rId23"/>
    <p:sldId id="589" r:id="rId24"/>
    <p:sldId id="590" r:id="rId25"/>
    <p:sldId id="591" r:id="rId26"/>
    <p:sldId id="592" r:id="rId27"/>
    <p:sldId id="593" r:id="rId28"/>
    <p:sldId id="594" r:id="rId29"/>
    <p:sldId id="595" r:id="rId30"/>
    <p:sldId id="596" r:id="rId31"/>
    <p:sldId id="597" r:id="rId32"/>
    <p:sldId id="598" r:id="rId33"/>
    <p:sldId id="599" r:id="rId34"/>
    <p:sldId id="600" r:id="rId35"/>
    <p:sldId id="601" r:id="rId36"/>
    <p:sldId id="602" r:id="rId37"/>
    <p:sldId id="603" r:id="rId38"/>
    <p:sldId id="604" r:id="rId39"/>
    <p:sldId id="605" r:id="rId40"/>
    <p:sldId id="606" r:id="rId41"/>
    <p:sldId id="607" r:id="rId42"/>
    <p:sldId id="608" r:id="rId43"/>
    <p:sldId id="609" r:id="rId44"/>
    <p:sldId id="610" r:id="rId45"/>
    <p:sldId id="611" r:id="rId46"/>
    <p:sldId id="612" r:id="rId47"/>
    <p:sldId id="613" r:id="rId48"/>
    <p:sldId id="538" r:id="rId49"/>
  </p:sldIdLst>
  <p:sldSz cx="9144000" cy="6858000" type="screen4x3"/>
  <p:notesSz cx="6858000" cy="9144000"/>
  <p:defaultTex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0066"/>
    <a:srgbClr val="000099"/>
    <a:srgbClr val="0000FF"/>
    <a:srgbClr val="FFFF00"/>
    <a:srgbClr val="FFCC66"/>
    <a:srgbClr val="FF99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278"/>
    <p:restoredTop sz="84108"/>
  </p:normalViewPr>
  <p:slideViewPr>
    <p:cSldViewPr>
      <p:cViewPr varScale="1">
        <p:scale>
          <a:sx n="93" d="100"/>
          <a:sy n="93" d="100"/>
        </p:scale>
        <p:origin x="1722" y="84"/>
      </p:cViewPr>
      <p:guideLst>
        <p:guide orient="horz" pos="2160"/>
        <p:guide pos="2880"/>
      </p:guideLst>
    </p:cSldViewPr>
  </p:slideViewPr>
  <p:outlineViewPr>
    <p:cViewPr>
      <p:scale>
        <a:sx n="33" d="100"/>
        <a:sy n="33" d="100"/>
      </p:scale>
      <p:origin x="0" y="-12496"/>
    </p:cViewPr>
  </p:outlineViewPr>
  <p:notesTextViewPr>
    <p:cViewPr>
      <p:scale>
        <a:sx n="100" d="100"/>
        <a:sy n="100" d="100"/>
      </p:scale>
      <p:origin x="0" y="0"/>
    </p:cViewPr>
  </p:notesTextViewPr>
  <p:sorterViewPr>
    <p:cViewPr varScale="1">
      <p:scale>
        <a:sx n="1" d="1"/>
        <a:sy n="1" d="1"/>
      </p:scale>
      <p:origin x="0" y="-1398"/>
    </p:cViewPr>
  </p:sorterViewPr>
  <p:notesViewPr>
    <p:cSldViewPr>
      <p:cViewPr varScale="1">
        <p:scale>
          <a:sx n="61" d="100"/>
          <a:sy n="61" d="100"/>
        </p:scale>
        <p:origin x="319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8" Type="http://schemas.openxmlformats.org/officeDocument/2006/relationships/customXml" Target="../customXml/item3.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2.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spPr>
            <a:solidFill>
              <a:srgbClr val="C00000"/>
            </a:solidFill>
          </c:spPr>
          <c:invertIfNegative val="0"/>
          <c:cat>
            <c:strRef>
              <c:f>Sheet1!$B$4:$B$10</c:f>
              <c:strCache>
                <c:ptCount val="7"/>
                <c:pt idx="0">
                  <c:v>Duration</c:v>
                </c:pt>
                <c:pt idx="1">
                  <c:v>Small separation bet. Opposing Traffic</c:v>
                </c:pt>
                <c:pt idx="2">
                  <c:v>Exposed Structures (Hazard)</c:v>
                </c:pt>
                <c:pt idx="3">
                  <c:v>Close Horizontal Offset to Hazard</c:v>
                </c:pt>
                <c:pt idx="4">
                  <c:v>Traffic Speed</c:v>
                </c:pt>
                <c:pt idx="5">
                  <c:v>Workers/Motorist Safety</c:v>
                </c:pt>
                <c:pt idx="6">
                  <c:v>Presence/Height of Drop-off</c:v>
                </c:pt>
              </c:strCache>
            </c:strRef>
          </c:cat>
          <c:val>
            <c:numRef>
              <c:f>Sheet1!$C$4:$C$10</c:f>
              <c:numCache>
                <c:formatCode>General</c:formatCode>
                <c:ptCount val="7"/>
                <c:pt idx="0">
                  <c:v>4</c:v>
                </c:pt>
                <c:pt idx="1">
                  <c:v>6</c:v>
                </c:pt>
                <c:pt idx="2">
                  <c:v>15</c:v>
                </c:pt>
                <c:pt idx="3">
                  <c:v>17</c:v>
                </c:pt>
                <c:pt idx="4">
                  <c:v>17</c:v>
                </c:pt>
                <c:pt idx="5">
                  <c:v>19</c:v>
                </c:pt>
                <c:pt idx="6">
                  <c:v>40</c:v>
                </c:pt>
              </c:numCache>
            </c:numRef>
          </c:val>
          <c:extLst>
            <c:ext xmlns:c16="http://schemas.microsoft.com/office/drawing/2014/chart" uri="{C3380CC4-5D6E-409C-BE32-E72D297353CC}">
              <c16:uniqueId val="{00000000-11C9-454D-A6EA-38AD25156C93}"/>
            </c:ext>
          </c:extLst>
        </c:ser>
        <c:dLbls>
          <c:showLegendKey val="0"/>
          <c:showVal val="0"/>
          <c:showCatName val="0"/>
          <c:showSerName val="0"/>
          <c:showPercent val="0"/>
          <c:showBubbleSize val="0"/>
        </c:dLbls>
        <c:gapWidth val="44"/>
        <c:overlap val="100"/>
        <c:axId val="43813120"/>
        <c:axId val="44696320"/>
      </c:barChart>
      <c:catAx>
        <c:axId val="43813120"/>
        <c:scaling>
          <c:orientation val="minMax"/>
        </c:scaling>
        <c:delete val="0"/>
        <c:axPos val="l"/>
        <c:numFmt formatCode="General" sourceLinked="0"/>
        <c:majorTickMark val="out"/>
        <c:minorTickMark val="none"/>
        <c:tickLblPos val="nextTo"/>
        <c:txPr>
          <a:bodyPr/>
          <a:lstStyle/>
          <a:p>
            <a:pPr>
              <a:defRPr sz="1600"/>
            </a:pPr>
            <a:endParaRPr lang="en-US"/>
          </a:p>
        </c:txPr>
        <c:crossAx val="44696320"/>
        <c:crosses val="autoZero"/>
        <c:auto val="1"/>
        <c:lblAlgn val="ctr"/>
        <c:lblOffset val="100"/>
        <c:noMultiLvlLbl val="0"/>
      </c:catAx>
      <c:valAx>
        <c:axId val="44696320"/>
        <c:scaling>
          <c:orientation val="minMax"/>
        </c:scaling>
        <c:delete val="0"/>
        <c:axPos val="b"/>
        <c:majorGridlines/>
        <c:numFmt formatCode="General" sourceLinked="1"/>
        <c:majorTickMark val="out"/>
        <c:minorTickMark val="none"/>
        <c:tickLblPos val="nextTo"/>
        <c:crossAx val="43813120"/>
        <c:crosses val="autoZero"/>
        <c:crossBetween val="between"/>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dirty="0">
              <a:latin typeface="Arial" panose="020B0604020202020204" pitchFamily="34" charset="0"/>
            </a:endParaRPr>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7C27BC0-8C83-44A3-81E0-45528917B0E0}"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Key Message: </a:t>
            </a:r>
          </a:p>
          <a:p>
            <a:pPr lvl="0"/>
            <a:r>
              <a:rPr lang="en-US" noProof="0" dirty="0"/>
              <a:t>Est. Presentation Time:    minute(s)</a:t>
            </a:r>
          </a:p>
          <a:p>
            <a:pPr lvl="0"/>
            <a:r>
              <a:rPr lang="en-US" noProof="0" dirty="0"/>
              <a:t>Explanation of Cues/Builds: </a:t>
            </a:r>
          </a:p>
          <a:p>
            <a:pPr lvl="0"/>
            <a:r>
              <a:rPr lang="en-US" noProof="0" dirty="0"/>
              <a:t>Suggested Comments: </a:t>
            </a:r>
          </a:p>
          <a:p>
            <a:pPr lvl="0"/>
            <a:r>
              <a:rPr lang="en-US" noProof="0" dirty="0"/>
              <a:t>Suggested Questions: </a:t>
            </a:r>
          </a:p>
          <a:p>
            <a:pPr lvl="0"/>
            <a:r>
              <a:rPr lang="en-US" noProof="0" dirty="0"/>
              <a:t>Additional Information: </a:t>
            </a:r>
          </a:p>
          <a:p>
            <a:pPr lvl="0"/>
            <a:r>
              <a:rPr lang="en-US" noProof="0" dirty="0"/>
              <a:t>Possible Problems: None</a:t>
            </a: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D3AA1005-96A5-4CE0-97A3-E1B7A70FFA11}"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d2dtl5nnlpfr0r.cloudfront.net/tti.tamu.edu/documents/0-6163-1.pdf"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d2dtl5nnlpfr0r.cloudfront.net/tti.tamu.edu/documents/0-6163-1.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BDDB975D-CE38-4717-A7CB-ABB3FC5B4D69}" type="slidenum">
              <a:rPr lang="en-US"/>
              <a:pPr/>
              <a:t>1</a:t>
            </a:fld>
            <a:endParaRPr lang="en-US" dirty="0"/>
          </a:p>
        </p:txBody>
      </p:sp>
      <p:sp>
        <p:nvSpPr>
          <p:cNvPr id="139267" name="Rectangle 2"/>
          <p:cNvSpPr>
            <a:spLocks noGrp="1" noRot="1" noChangeAspect="1" noChangeArrowheads="1" noTextEdit="1"/>
          </p:cNvSpPr>
          <p:nvPr>
            <p:ph type="sldImg"/>
          </p:nvPr>
        </p:nvSpPr>
        <p:spPr>
          <a:xfrm>
            <a:off x="1108075" y="654050"/>
            <a:ext cx="4646613" cy="3484563"/>
          </a:xfrm>
          <a:ln/>
        </p:spPr>
      </p:sp>
      <p:sp>
        <p:nvSpPr>
          <p:cNvPr id="139268" name="Rectangle 3"/>
          <p:cNvSpPr>
            <a:spLocks noGrp="1" noChangeArrowheads="1"/>
          </p:cNvSpPr>
          <p:nvPr>
            <p:ph type="body" idx="1"/>
          </p:nvPr>
        </p:nvSpPr>
        <p:spPr>
          <a:xfrm>
            <a:off x="609600" y="4356100"/>
            <a:ext cx="5638800" cy="4138613"/>
          </a:xfrm>
          <a:noFill/>
          <a:ln/>
        </p:spPr>
        <p:txBody>
          <a:bodyPr/>
          <a:lstStyle/>
          <a:p>
            <a:pPr eaLnBrk="1" hangingPunct="1"/>
            <a:r>
              <a:rPr lang="en-US" b="1" dirty="0"/>
              <a:t>Key Message: </a:t>
            </a:r>
            <a:r>
              <a:rPr lang="en-US" b="0" dirty="0"/>
              <a:t>Open</a:t>
            </a:r>
            <a:r>
              <a:rPr lang="en-US" dirty="0"/>
              <a:t> module</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b="0" dirty="0"/>
              <a:t>Let’s move on now to</a:t>
            </a:r>
            <a:r>
              <a:rPr lang="en-US" b="0" baseline="0" dirty="0"/>
              <a:t> Module 5, Making Decisions.</a:t>
            </a:r>
            <a:endParaRPr lang="en-US" b="0"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 </a:t>
            </a:r>
          </a:p>
          <a:p>
            <a:pPr eaLnBrk="1" hangingPunct="1"/>
            <a:endParaRPr lang="en-US" sz="1800" dirty="0">
              <a:cs typeface="Arial" charset="0"/>
            </a:endParaRPr>
          </a:p>
        </p:txBody>
      </p:sp>
    </p:spTree>
    <p:extLst>
      <p:ext uri="{BB962C8B-B14F-4D97-AF65-F5344CB8AC3E}">
        <p14:creationId xmlns:p14="http://schemas.microsoft.com/office/powerpoint/2010/main" val="22104299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Discuss other factors considered</a:t>
            </a:r>
            <a:endParaRPr lang="en-US" sz="1000" b="0" dirty="0"/>
          </a:p>
          <a:p>
            <a:pPr eaLnBrk="1" hangingPunct="1"/>
            <a:r>
              <a:rPr lang="en-US" sz="1000" b="1" dirty="0"/>
              <a:t>Est. Presentation Time: </a:t>
            </a:r>
            <a:r>
              <a:rPr lang="en-US" sz="1000" dirty="0"/>
              <a:t>Less than 2 minute(s)</a:t>
            </a:r>
            <a:endParaRPr lang="en-US" sz="1000" b="1" dirty="0"/>
          </a:p>
          <a:p>
            <a:pPr eaLnBrk="1" hangingPunct="1"/>
            <a:r>
              <a:rPr lang="en-US" sz="1000" b="1" dirty="0"/>
              <a:t>Explanation of Cues/Builds: </a:t>
            </a:r>
            <a:r>
              <a:rPr lang="en-US" sz="1000" b="0" dirty="0"/>
              <a:t>None</a:t>
            </a:r>
          </a:p>
          <a:p>
            <a:pPr eaLnBrk="1" hangingPunct="1"/>
            <a:r>
              <a:rPr lang="en-US" sz="1000" b="1" dirty="0"/>
              <a:t>Suggested Comments: </a:t>
            </a:r>
            <a:r>
              <a:rPr lang="en-US" sz="1000" dirty="0"/>
              <a:t>In addition</a:t>
            </a:r>
            <a:r>
              <a:rPr lang="en-US" sz="1000" baseline="0" dirty="0"/>
              <a:t> to drop-offs, a survey (from this source) found the breakdown of factors considered was: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baseline="0" dirty="0">
                <a:solidFill>
                  <a:schemeClr val="tx1"/>
                </a:solidFill>
                <a:latin typeface="Arial" charset="0"/>
                <a:ea typeface="+mn-ea"/>
                <a:cs typeface="+mn-cs"/>
              </a:rPr>
              <a:t>• Pavement edge drop-off presence and height (40 percent).</a:t>
            </a:r>
          </a:p>
          <a:p>
            <a:r>
              <a:rPr lang="en-US" sz="1000" kern="1200" baseline="0" dirty="0">
                <a:solidFill>
                  <a:schemeClr val="tx1"/>
                </a:solidFill>
                <a:latin typeface="Arial" charset="0"/>
                <a:ea typeface="+mn-ea"/>
                <a:cs typeface="+mn-cs"/>
              </a:rPr>
              <a:t>• Worker and motorist safety (19 percent).</a:t>
            </a:r>
          </a:p>
          <a:p>
            <a:r>
              <a:rPr lang="en-US" sz="1000" kern="1200" baseline="0" dirty="0">
                <a:solidFill>
                  <a:schemeClr val="tx1"/>
                </a:solidFill>
                <a:latin typeface="Arial" charset="0"/>
                <a:ea typeface="+mn-ea"/>
                <a:cs typeface="+mn-cs"/>
              </a:rPr>
              <a:t>• Close horizontal offsets to hazards (e.g., work area or edge drop-off) (17 percent).</a:t>
            </a:r>
          </a:p>
          <a:p>
            <a:r>
              <a:rPr lang="en-US" sz="1000" kern="1200" baseline="0" dirty="0">
                <a:solidFill>
                  <a:schemeClr val="tx1"/>
                </a:solidFill>
                <a:latin typeface="Arial" charset="0"/>
                <a:ea typeface="+mn-ea"/>
                <a:cs typeface="+mn-cs"/>
              </a:rPr>
              <a:t>• High traffic speed (17 percent of projects).</a:t>
            </a:r>
          </a:p>
          <a:p>
            <a:r>
              <a:rPr lang="en-US" sz="1000" kern="1200" baseline="0" dirty="0">
                <a:solidFill>
                  <a:schemeClr val="tx1"/>
                </a:solidFill>
                <a:latin typeface="Arial" charset="0"/>
                <a:ea typeface="+mn-ea"/>
                <a:cs typeface="+mn-cs"/>
              </a:rPr>
              <a:t>• Exposed structures (e.g., bridge abutments) (15 percent).</a:t>
            </a:r>
          </a:p>
          <a:p>
            <a:r>
              <a:rPr lang="en-US" sz="1000" kern="1200" baseline="0" dirty="0">
                <a:solidFill>
                  <a:schemeClr val="tx1"/>
                </a:solidFill>
                <a:latin typeface="Arial" charset="0"/>
                <a:ea typeface="+mn-ea"/>
                <a:cs typeface="+mn-cs"/>
              </a:rPr>
              <a:t>• Small separation between traffic in opposing directions (6 percent).</a:t>
            </a:r>
          </a:p>
          <a:p>
            <a:r>
              <a:rPr lang="en-US" sz="1000" kern="1200" baseline="0" dirty="0">
                <a:solidFill>
                  <a:schemeClr val="tx1"/>
                </a:solidFill>
                <a:latin typeface="Arial" charset="0"/>
                <a:ea typeface="+mn-ea"/>
                <a:cs typeface="+mn-cs"/>
              </a:rPr>
              <a:t>• Project duration (4 percent).</a:t>
            </a:r>
            <a:endParaRPr lang="en-US" sz="1000" b="0" dirty="0"/>
          </a:p>
          <a:p>
            <a:pPr eaLnBrk="1" hangingPunct="1"/>
            <a:r>
              <a:rPr lang="en-US" sz="1000" b="1" dirty="0"/>
              <a:t>Suggested Questions: </a:t>
            </a:r>
            <a:r>
              <a:rPr lang="en-US" sz="1000" dirty="0"/>
              <a:t>None</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000" b="1" dirty="0"/>
              <a:t>Additional Information: </a:t>
            </a:r>
            <a:r>
              <a:rPr lang="en-US" sz="1000" dirty="0"/>
              <a:t>Source: </a:t>
            </a:r>
            <a:r>
              <a:rPr lang="en-US" sz="1000" kern="1200" baseline="0" dirty="0">
                <a:solidFill>
                  <a:schemeClr val="tx1"/>
                </a:solidFill>
                <a:latin typeface="Arial" charset="0"/>
                <a:ea typeface="+mn-ea"/>
                <a:cs typeface="+mn-cs"/>
              </a:rPr>
              <a:t>WORK ZONE POSITIVE PROTECTION GUIDELINES, FHWA/TX-11/0-6163-1, May 2011. </a:t>
            </a:r>
            <a:r>
              <a:rPr lang="en-US" sz="1000" u="sng" dirty="0">
                <a:latin typeface="Arial" panose="020B0604020202020204" pitchFamily="34" charset="0"/>
                <a:hlinkClick r:id="rId3"/>
              </a:rPr>
              <a:t>http://d2dtl5nnlpfr0r.cloudfront.net/tti.tamu.edu/documents/0-6163-1.pdf</a:t>
            </a:r>
            <a:r>
              <a:rPr lang="en-US" sz="1000" dirty="0">
                <a:latin typeface="Arial" panose="020B0604020202020204" pitchFamily="34" charset="0"/>
              </a:rPr>
              <a:t> </a:t>
            </a:r>
          </a:p>
          <a:p>
            <a:pPr eaLnBrk="1" hangingPunct="1"/>
            <a:r>
              <a:rPr lang="en-US" sz="1000" b="1" dirty="0"/>
              <a:t>Possible Problems: </a:t>
            </a:r>
            <a:r>
              <a:rPr lang="en-US" sz="1000" dirty="0"/>
              <a:t>None</a:t>
            </a:r>
          </a:p>
          <a:p>
            <a:endParaRPr lang="en-US" dirty="0"/>
          </a:p>
        </p:txBody>
      </p:sp>
    </p:spTree>
    <p:extLst>
      <p:ext uri="{BB962C8B-B14F-4D97-AF65-F5344CB8AC3E}">
        <p14:creationId xmlns:p14="http://schemas.microsoft.com/office/powerpoint/2010/main" val="1106099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Present a partial list of states with Positive Protection assessment processes in place</a:t>
            </a:r>
            <a:endParaRPr lang="en-US" sz="1000" b="0" dirty="0"/>
          </a:p>
          <a:p>
            <a:pPr eaLnBrk="1" hangingPunct="1"/>
            <a:r>
              <a:rPr lang="en-US" sz="1000" b="1" dirty="0"/>
              <a:t>Est. Presentation Time: </a:t>
            </a:r>
            <a:r>
              <a:rPr lang="en-US" sz="1000" dirty="0"/>
              <a:t>Less than 1 minute(s)</a:t>
            </a:r>
            <a:endParaRPr lang="en-US" sz="1000" b="1" dirty="0"/>
          </a:p>
          <a:p>
            <a:pPr eaLnBrk="1" hangingPunct="1"/>
            <a:r>
              <a:rPr lang="en-US" sz="1000" b="1" dirty="0"/>
              <a:t>Explanation of Cues/Builds: </a:t>
            </a:r>
            <a:r>
              <a:rPr lang="en-US" sz="1000" b="0" dirty="0"/>
              <a:t>Text box appears on click</a:t>
            </a:r>
          </a:p>
          <a:p>
            <a:pPr eaLnBrk="1" hangingPunct="1"/>
            <a:r>
              <a:rPr lang="en-US" sz="1000" b="1" dirty="0"/>
              <a:t>Suggested Comments: </a:t>
            </a:r>
            <a:r>
              <a:rPr lang="en-US" sz="1000" b="0" dirty="0"/>
              <a:t>During</a:t>
            </a:r>
            <a:r>
              <a:rPr lang="en-US" sz="1000" b="0" baseline="0" dirty="0"/>
              <a:t> the development of this course, we conducted an informal survey of states that have Positive Protection assessment processes in place (that go beyond the drop-off criteria). Here is a partial list. </a:t>
            </a:r>
            <a:r>
              <a:rPr lang="en-US" sz="1000" baseline="0" dirty="0"/>
              <a:t>This is a PARTIAL list, not all inclusive. </a:t>
            </a:r>
            <a:r>
              <a:rPr lang="en-US" sz="1000" b="0" baseline="0" dirty="0"/>
              <a:t>Let’s look at the common elements we found (click):</a:t>
            </a:r>
            <a:endParaRPr lang="en-US" sz="1000" b="0" dirty="0"/>
          </a:p>
          <a:p>
            <a:pPr eaLnBrk="1" hangingPunct="1"/>
            <a:r>
              <a:rPr lang="en-US" sz="1000" b="1" dirty="0"/>
              <a:t>Suggested Questions: </a:t>
            </a:r>
            <a:r>
              <a:rPr lang="en-US" sz="1000" dirty="0"/>
              <a:t>Are you</a:t>
            </a:r>
            <a:r>
              <a:rPr lang="en-US" sz="1000" baseline="0" dirty="0"/>
              <a:t> aware of any others?</a:t>
            </a:r>
            <a:endParaRPr lang="en-US" sz="1000" dirty="0"/>
          </a:p>
          <a:p>
            <a:pPr eaLnBrk="1" hangingPunct="1"/>
            <a:r>
              <a:rPr lang="en-US" sz="1000" b="1" dirty="0"/>
              <a:t>Additional Information: </a:t>
            </a:r>
            <a:r>
              <a:rPr lang="en-US" sz="1000" b="0" dirty="0"/>
              <a:t>States</a:t>
            </a:r>
            <a:r>
              <a:rPr lang="en-US" sz="1000" b="0" baseline="0" dirty="0"/>
              <a:t> are listed alphabetically to avoid favoritism</a:t>
            </a:r>
            <a:endParaRPr lang="en-US" sz="1000" b="1" dirty="0"/>
          </a:p>
          <a:p>
            <a:pPr eaLnBrk="1" hangingPunct="1"/>
            <a:r>
              <a:rPr lang="en-US" sz="1000" b="1" dirty="0"/>
              <a:t>Possible Problems: </a:t>
            </a:r>
            <a:r>
              <a:rPr lang="en-US" sz="1000" dirty="0"/>
              <a:t>Someone may get defensive</a:t>
            </a:r>
            <a:r>
              <a:rPr lang="en-US" sz="1000" baseline="0" dirty="0"/>
              <a:t> because their state is not listed. This is a PARTIAL list, not all inclusive.</a:t>
            </a:r>
            <a:endParaRPr lang="en-US" sz="10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11</a:t>
            </a:fld>
            <a:endParaRPr lang="en-US" dirty="0"/>
          </a:p>
        </p:txBody>
      </p:sp>
    </p:spTree>
    <p:extLst>
      <p:ext uri="{BB962C8B-B14F-4D97-AF65-F5344CB8AC3E}">
        <p14:creationId xmlns:p14="http://schemas.microsoft.com/office/powerpoint/2010/main" val="264839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Look at one definition, from Colorado.</a:t>
            </a:r>
            <a:endParaRPr lang="en-US" b="0" dirty="0"/>
          </a:p>
          <a:p>
            <a:pPr eaLnBrk="1" hangingPunct="1"/>
            <a:r>
              <a:rPr lang="en-US" b="1" dirty="0"/>
              <a:t>Est. Presentation Time: </a:t>
            </a:r>
            <a:r>
              <a:rPr lang="en-US" dirty="0"/>
              <a:t>2 minutes</a:t>
            </a:r>
            <a:endParaRPr lang="en-US" b="1" dirty="0"/>
          </a:p>
          <a:p>
            <a:pPr eaLnBrk="1" hangingPunct="1"/>
            <a:r>
              <a:rPr lang="en-US" b="1" dirty="0"/>
              <a:t>Explanation of Cues/Builds: </a:t>
            </a:r>
            <a:endParaRPr lang="en-US" dirty="0"/>
          </a:p>
          <a:p>
            <a:pPr eaLnBrk="1" hangingPunct="1"/>
            <a:r>
              <a:rPr lang="en-US" b="1" dirty="0"/>
              <a:t>Suggested Comments: </a:t>
            </a:r>
            <a:r>
              <a:rPr lang="en-US" b="0" dirty="0"/>
              <a:t>For</a:t>
            </a:r>
            <a:r>
              <a:rPr lang="en-US" b="0" baseline="0" dirty="0"/>
              <a:t> example, l</a:t>
            </a:r>
            <a:r>
              <a:rPr lang="en-US" b="0" dirty="0"/>
              <a:t>et’s look at how Colorado defines</a:t>
            </a:r>
            <a:r>
              <a:rPr lang="en-US" b="0" baseline="0" dirty="0"/>
              <a:t> an engineering study. Here is their definition. Look at the factors they consider: Data, analysis, judgment and creativity.</a:t>
            </a:r>
            <a:endParaRPr lang="en-US" b="0" dirty="0"/>
          </a:p>
          <a:p>
            <a:pPr eaLnBrk="1" hangingPunct="1"/>
            <a:r>
              <a:rPr lang="en-US" b="1" dirty="0"/>
              <a:t>Suggested Questions: </a:t>
            </a:r>
            <a:r>
              <a:rPr lang="en-US" b="0" dirty="0"/>
              <a:t>What</a:t>
            </a:r>
            <a:r>
              <a:rPr lang="en-US" b="0" baseline="0" dirty="0"/>
              <a:t> do you think about these definitions? How would you use “creativity”?</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Try</a:t>
            </a:r>
            <a:r>
              <a:rPr lang="en-US" baseline="0" dirty="0"/>
              <a:t> to generate discussion. Do not be critical of this definition. It is just one state’s definition. There are others. </a:t>
            </a:r>
            <a:r>
              <a:rPr lang="en-US" b="0" baseline="0" dirty="0"/>
              <a:t>This definition </a:t>
            </a:r>
            <a:r>
              <a:rPr lang="en-US" sz="1000" b="0" kern="1200" baseline="0" dirty="0">
                <a:solidFill>
                  <a:schemeClr val="tx1"/>
                </a:solidFill>
                <a:latin typeface="Arial" charset="0"/>
                <a:ea typeface="+mn-ea"/>
                <a:cs typeface="+mn-cs"/>
              </a:rPr>
              <a:t>s</a:t>
            </a:r>
            <a:r>
              <a:rPr lang="en-US" sz="1000" b="0" kern="1200" dirty="0">
                <a:solidFill>
                  <a:schemeClr val="tx1"/>
                </a:solidFill>
                <a:latin typeface="Arial" charset="0"/>
                <a:ea typeface="+mn-ea"/>
                <a:cs typeface="+mn-cs"/>
              </a:rPr>
              <a:t>eems to or trying to set the stage for making decisions based on engineering judgment rather than on the engineering study required in Subpart K.</a:t>
            </a:r>
            <a:endParaRPr lang="en-US" b="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12</a:t>
            </a:fld>
            <a:endParaRPr lang="en-US" dirty="0"/>
          </a:p>
        </p:txBody>
      </p:sp>
    </p:spTree>
    <p:extLst>
      <p:ext uri="{BB962C8B-B14F-4D97-AF65-F5344CB8AC3E}">
        <p14:creationId xmlns:p14="http://schemas.microsoft.com/office/powerpoint/2010/main" val="2799872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Look at North Carolina’s definition</a:t>
            </a:r>
            <a:endParaRPr lang="en-US" b="0" dirty="0"/>
          </a:p>
          <a:p>
            <a:pPr eaLnBrk="1" hangingPunct="1"/>
            <a:r>
              <a:rPr lang="en-US" b="1" dirty="0"/>
              <a:t>Est. Presentation Time: </a:t>
            </a:r>
            <a:r>
              <a:rPr lang="en-US" dirty="0"/>
              <a:t>Less than 2 minute(s)</a:t>
            </a:r>
            <a:endParaRPr lang="en-US" b="1" dirty="0"/>
          </a:p>
          <a:p>
            <a:pPr eaLnBrk="1" hangingPunct="1"/>
            <a:r>
              <a:rPr lang="en-US" b="1" dirty="0"/>
              <a:t>Explanation of Cues/Builds: </a:t>
            </a:r>
            <a:endParaRPr lang="en-US" dirty="0"/>
          </a:p>
          <a:p>
            <a:pPr eaLnBrk="1" hangingPunct="1"/>
            <a:r>
              <a:rPr lang="en-US" b="1" dirty="0"/>
              <a:t>Suggested Comments: </a:t>
            </a:r>
            <a:r>
              <a:rPr lang="en-US" b="0" dirty="0"/>
              <a:t>Here is</a:t>
            </a:r>
            <a:r>
              <a:rPr lang="en-US" b="0" baseline="0" dirty="0"/>
              <a:t> North Carolina’s definition. Notice that there are different factors that need to be considered, such as clear zone distances, roadway geometry, anticipated construction year traffic volumes, traffic speeds, roadside geometry, workers safety, pedestrian safety, etc.</a:t>
            </a:r>
            <a:endParaRPr lang="en-US" b="0" dirty="0"/>
          </a:p>
          <a:p>
            <a:pPr eaLnBrk="1" hangingPunct="1"/>
            <a:r>
              <a:rPr lang="en-US" b="1" dirty="0"/>
              <a:t>Suggested Questions: </a:t>
            </a:r>
            <a:r>
              <a:rPr lang="en-US" dirty="0"/>
              <a:t>How do these definitions compare? What</a:t>
            </a:r>
            <a:r>
              <a:rPr lang="en-US" baseline="0" dirty="0"/>
              <a:t> d</a:t>
            </a:r>
            <a:r>
              <a:rPr lang="en-US" dirty="0"/>
              <a:t>o you</a:t>
            </a:r>
            <a:r>
              <a:rPr lang="en-US" baseline="0" dirty="0"/>
              <a:t> think the “etcetera” means? How can that be used?</a:t>
            </a:r>
            <a:endParaRPr lang="en-US" dirty="0"/>
          </a:p>
          <a:p>
            <a:pPr eaLnBrk="1" hangingPunct="1"/>
            <a:r>
              <a:rPr lang="en-US" b="1" dirty="0"/>
              <a:t>Additional Information: </a:t>
            </a:r>
            <a:r>
              <a:rPr lang="en-US" dirty="0"/>
              <a:t>None</a:t>
            </a:r>
            <a:endParaRPr lang="en-US" b="1" dirty="0"/>
          </a:p>
          <a:p>
            <a:pPr eaLnBrk="1" hangingPunct="1"/>
            <a:r>
              <a:rPr lang="en-US" b="1" dirty="0"/>
              <a:t>Possible Problems: </a:t>
            </a:r>
            <a:r>
              <a:rPr lang="en-US" dirty="0"/>
              <a:t>Try</a:t>
            </a:r>
            <a:r>
              <a:rPr lang="en-US" baseline="0" dirty="0"/>
              <a:t> to generate discussion. Do not be critical of this definition. It is just one state’s definition. There are others</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13</a:t>
            </a:fld>
            <a:endParaRPr lang="en-US" dirty="0"/>
          </a:p>
        </p:txBody>
      </p:sp>
    </p:spTree>
    <p:extLst>
      <p:ext uri="{BB962C8B-B14F-4D97-AF65-F5344CB8AC3E}">
        <p14:creationId xmlns:p14="http://schemas.microsoft.com/office/powerpoint/2010/main" val="2263205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Show </a:t>
            </a:r>
            <a:r>
              <a:rPr lang="en-US" dirty="0"/>
              <a:t>VDOT’s Clear Zone &amp; Drop-Off Chart</a:t>
            </a:r>
            <a:endParaRPr lang="en-US" sz="1000" dirty="0"/>
          </a:p>
          <a:p>
            <a:pPr eaLnBrk="1" hangingPunct="1"/>
            <a:r>
              <a:rPr lang="en-US" sz="1000" b="1" dirty="0"/>
              <a:t>Est. Presentation Time: </a:t>
            </a:r>
            <a:r>
              <a:rPr lang="en-US" sz="1000" dirty="0"/>
              <a:t>Less than 1 minute(s)</a:t>
            </a:r>
            <a:endParaRPr lang="en-US" sz="1000" b="1" dirty="0"/>
          </a:p>
          <a:p>
            <a:pPr eaLnBrk="1" hangingPunct="1"/>
            <a:r>
              <a:rPr lang="en-US" sz="1000" b="1" dirty="0"/>
              <a:t>Explanation of Cues/Builds: </a:t>
            </a:r>
            <a:r>
              <a:rPr lang="en-US" sz="1000" b="0"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Suggested Comments: </a:t>
            </a:r>
            <a:r>
              <a:rPr lang="en-US" sz="1000" b="0" dirty="0"/>
              <a:t>This is a portion of the VDOT chart,</a:t>
            </a:r>
            <a:r>
              <a:rPr lang="en-US" sz="1000" b="0" baseline="0" dirty="0"/>
              <a:t> which shows the width of the clear zone and the criteria for drop-offs.</a:t>
            </a:r>
            <a:endParaRPr lang="en-US" sz="1000" b="1" dirty="0"/>
          </a:p>
          <a:p>
            <a:pPr eaLnBrk="1" hangingPunct="1"/>
            <a:r>
              <a:rPr lang="en-US" sz="1000" b="1" dirty="0"/>
              <a:t>Suggested Questions: </a:t>
            </a:r>
            <a:r>
              <a:rPr lang="en-US" sz="1000" dirty="0"/>
              <a:t>None</a:t>
            </a:r>
          </a:p>
          <a:p>
            <a:pPr eaLnBrk="1" hangingPunct="1"/>
            <a:r>
              <a:rPr lang="en-US" sz="1000" b="1" dirty="0"/>
              <a:t>Additional Information: </a:t>
            </a:r>
            <a:r>
              <a:rPr lang="en-US" sz="1000" dirty="0"/>
              <a:t>None</a:t>
            </a:r>
            <a:endParaRPr lang="en-US" sz="1000" b="1" dirty="0"/>
          </a:p>
          <a:p>
            <a:pPr eaLnBrk="1" hangingPunct="1"/>
            <a:r>
              <a:rPr lang="en-US" sz="1000" b="1" dirty="0"/>
              <a:t>Possible Problems: </a:t>
            </a:r>
            <a:r>
              <a:rPr lang="en-US" sz="1000" b="0" dirty="0"/>
              <a:t>Chart</a:t>
            </a:r>
            <a:r>
              <a:rPr lang="en-US" sz="1000" b="0" baseline="0" dirty="0"/>
              <a:t> may not be legible. No need to discuss the table, just show it to illustrate the format of the chart. This a partial chart.</a:t>
            </a:r>
            <a:endParaRPr lang="en-US" sz="1000" dirty="0"/>
          </a:p>
          <a:p>
            <a:endParaRPr lang="en-US" dirty="0"/>
          </a:p>
        </p:txBody>
      </p:sp>
    </p:spTree>
    <p:extLst>
      <p:ext uri="{BB962C8B-B14F-4D97-AF65-F5344CB8AC3E}">
        <p14:creationId xmlns:p14="http://schemas.microsoft.com/office/powerpoint/2010/main" val="1880394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Discuss common elements of existing Positive Protection selection decision processes</a:t>
            </a:r>
            <a:endParaRPr lang="en-US" sz="1000" b="0" dirty="0"/>
          </a:p>
          <a:p>
            <a:pPr eaLnBrk="1" hangingPunct="1"/>
            <a:r>
              <a:rPr lang="en-US" sz="1000" b="1" dirty="0"/>
              <a:t>Est. Presentation Time: </a:t>
            </a:r>
            <a:r>
              <a:rPr lang="en-US" sz="1000" b="0" dirty="0"/>
              <a:t>3-4</a:t>
            </a:r>
            <a:r>
              <a:rPr lang="en-US" sz="1000" dirty="0"/>
              <a:t> minute(s)</a:t>
            </a:r>
            <a:endParaRPr lang="en-US" sz="1000" b="1" dirty="0"/>
          </a:p>
          <a:p>
            <a:pPr eaLnBrk="1" hangingPunct="1"/>
            <a:r>
              <a:rPr lang="en-US" sz="1000" b="1" dirty="0"/>
              <a:t>Explanation of Cues/Builds: </a:t>
            </a:r>
            <a:endParaRPr lang="en-US" sz="1000" dirty="0"/>
          </a:p>
          <a:p>
            <a:pPr eaLnBrk="1" hangingPunct="1"/>
            <a:r>
              <a:rPr lang="en-US" sz="1000" b="1" dirty="0"/>
              <a:t>Suggested Comments: </a:t>
            </a:r>
            <a:r>
              <a:rPr lang="en-US" sz="1000" b="0" baseline="0" dirty="0"/>
              <a:t>Let’s look at the common elements we found: This slide shows an informal flow chart that illustrates the common elements we identified in the states we evaluated. First, states determine the variables and other factors that are applicable. Factors such as speed, type of highway, duration and the others we have discussed. Second, they evaluate the hazards (such as drop-offs) and the exposure of the workers (such as proximity to traffic, probability of intrusions and lack of an escape route.) Then comes the key step, SIMULTANEOUSLY consider (and design) positive protection </a:t>
            </a:r>
            <a:r>
              <a:rPr lang="en-US" sz="1000" b="1" baseline="0" dirty="0"/>
              <a:t>using the assessment tool</a:t>
            </a:r>
            <a:r>
              <a:rPr lang="en-US" sz="1000" b="0" baseline="0" dirty="0"/>
              <a:t> AND/OR the other strategies we have discussed. Finally, engineering judgment is applied to confirm or modify the final decision. Notice the AND/OR. It is not necessarily one or the other. It could be both.</a:t>
            </a:r>
            <a:endParaRPr lang="en-US" sz="1000" b="1" dirty="0"/>
          </a:p>
          <a:p>
            <a:pPr eaLnBrk="1" hangingPunct="1"/>
            <a:r>
              <a:rPr lang="en-US" sz="1000" b="1" dirty="0"/>
              <a:t>Suggested Questions: </a:t>
            </a:r>
            <a:r>
              <a:rPr lang="en-US" sz="1000" b="0" dirty="0"/>
              <a:t>Would</a:t>
            </a:r>
            <a:r>
              <a:rPr lang="en-US" sz="1000" b="0" baseline="0" dirty="0"/>
              <a:t> you consider this process an “engineering study”? Why or why not? Is this a “process”? This process may be considered an engineering study since it may be considered the “the comprehensive analysis and evaluation of available pertinent information, and the application of appropriate principles, provisions, and practices as contained in the MUTCD and other sources, for the purpose of deciding upon the applicability, design, operation, or installation of a traffic control device.”</a:t>
            </a:r>
            <a:endParaRPr lang="en-US" sz="1000" dirty="0"/>
          </a:p>
          <a:p>
            <a:pPr eaLnBrk="1" hangingPunct="1"/>
            <a:r>
              <a:rPr lang="en-US" sz="1000" b="1" dirty="0"/>
              <a:t>Additional Information: </a:t>
            </a:r>
            <a:r>
              <a:rPr lang="en-US" sz="1000" dirty="0"/>
              <a:t>Refer to definition of an engineering study</a:t>
            </a:r>
            <a:r>
              <a:rPr lang="en-US" sz="1000" baseline="0" dirty="0"/>
              <a:t> as per the MUTCD, already discussed. Yes, this is a process.</a:t>
            </a:r>
            <a:endParaRPr lang="en-US" sz="1000" b="1" dirty="0"/>
          </a:p>
          <a:p>
            <a:pPr eaLnBrk="1" hangingPunct="1"/>
            <a:r>
              <a:rPr lang="en-US" sz="1000" b="1" dirty="0"/>
              <a:t>Possible Problems: </a:t>
            </a:r>
            <a:r>
              <a:rPr lang="en-US" sz="1000" dirty="0"/>
              <a:t>This</a:t>
            </a:r>
            <a:r>
              <a:rPr lang="en-US" sz="1000" baseline="0" dirty="0"/>
              <a:t> is an informal finding and not an official research project. These “boxes” were already discussed in previous modules.</a:t>
            </a:r>
            <a:endParaRPr lang="en-US" sz="10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21</a:t>
            </a:fld>
            <a:endParaRPr lang="en-US" dirty="0"/>
          </a:p>
        </p:txBody>
      </p:sp>
    </p:spTree>
    <p:extLst>
      <p:ext uri="{BB962C8B-B14F-4D97-AF65-F5344CB8AC3E}">
        <p14:creationId xmlns:p14="http://schemas.microsoft.com/office/powerpoint/2010/main" val="29843841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Discuss the engineering judgment element</a:t>
            </a:r>
            <a:endParaRPr lang="en-US" b="0" dirty="0"/>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b="0" dirty="0"/>
              <a:t>None</a:t>
            </a:r>
          </a:p>
          <a:p>
            <a:pPr eaLnBrk="1" hangingPunct="1"/>
            <a:r>
              <a:rPr lang="en-US" b="1" dirty="0"/>
              <a:t>Suggested Comments: </a:t>
            </a:r>
            <a:r>
              <a:rPr lang="en-US" b="0" dirty="0"/>
              <a:t>In</a:t>
            </a:r>
            <a:r>
              <a:rPr lang="en-US" b="0" baseline="0" dirty="0"/>
              <a:t> any process, there must be room for engineering judgment. This judgment should be documented to protect against litigation in case of a lawsuit. Ask: Can I justify my decision? For example, engineering judgment is normally required to determine which work zones most need enforcement support. These strategies (positive protection and/or “other”)  also have implications in terms of traveler mobility as well as work productivity and quality. Therefore, engineering judgment must be used to determine whether some or all of these are appropriate for a given project. Remember that the definition for engineering judgment in the MUTCD indicates that documentation of engineering is not required although is advisable to have in the case of litigation.</a:t>
            </a:r>
            <a:endParaRPr lang="en-US" b="0" dirty="0"/>
          </a:p>
          <a:p>
            <a:pPr eaLnBrk="1" hangingPunct="1"/>
            <a:r>
              <a:rPr lang="en-US" b="1" dirty="0"/>
              <a:t>Suggested Questions: </a:t>
            </a:r>
            <a:r>
              <a:rPr lang="en-US" b="0" dirty="0"/>
              <a:t>None</a:t>
            </a:r>
            <a:endParaRPr lang="en-US" dirty="0"/>
          </a:p>
          <a:p>
            <a:pPr eaLnBrk="1" hangingPunct="1"/>
            <a:r>
              <a:rPr lang="en-US" b="1" dirty="0"/>
              <a:t>Additional Information: </a:t>
            </a:r>
            <a:r>
              <a:rPr lang="en-US" sz="1000" b="0" kern="1200" dirty="0">
                <a:solidFill>
                  <a:schemeClr val="tx1"/>
                </a:solidFill>
                <a:latin typeface="Arial" charset="0"/>
                <a:ea typeface="+mn-ea"/>
                <a:cs typeface="+mn-cs"/>
              </a:rPr>
              <a:t>J</a:t>
            </a:r>
            <a:r>
              <a:rPr lang="en-US" sz="1000" kern="1200" dirty="0">
                <a:solidFill>
                  <a:schemeClr val="tx1"/>
                </a:solidFill>
                <a:latin typeface="Arial" charset="0"/>
                <a:ea typeface="+mn-ea"/>
                <a:cs typeface="+mn-cs"/>
              </a:rPr>
              <a:t>udgment has to be part of the entire process and not only at the end. Make sure thi</a:t>
            </a:r>
            <a:r>
              <a:rPr lang="en-US" sz="1000" kern="1200" baseline="0" dirty="0">
                <a:solidFill>
                  <a:schemeClr val="tx1"/>
                </a:solidFill>
                <a:latin typeface="Arial" charset="0"/>
                <a:ea typeface="+mn-ea"/>
                <a:cs typeface="+mn-cs"/>
              </a:rPr>
              <a:t>s emphasized.</a:t>
            </a:r>
            <a:endParaRPr lang="en-US" b="1" dirty="0"/>
          </a:p>
          <a:p>
            <a:pPr eaLnBrk="1" hangingPunct="1"/>
            <a:r>
              <a:rPr lang="en-US" b="1" dirty="0"/>
              <a:t>Possible Problems: </a:t>
            </a:r>
            <a:r>
              <a:rPr lang="en-US" dirty="0"/>
              <a:t>Treat this as a reminder. This</a:t>
            </a:r>
            <a:r>
              <a:rPr lang="en-US" baseline="0" dirty="0"/>
              <a:t> is a point that has to be reinforced. Clarify that engineering judgment should be exercised throughout the entire process, not necessarily at the end.</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22</a:t>
            </a:fld>
            <a:endParaRPr lang="en-US" dirty="0"/>
          </a:p>
        </p:txBody>
      </p:sp>
    </p:spTree>
    <p:extLst>
      <p:ext uri="{BB962C8B-B14F-4D97-AF65-F5344CB8AC3E}">
        <p14:creationId xmlns:p14="http://schemas.microsoft.com/office/powerpoint/2010/main" val="23592270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02538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Discuss cost factors</a:t>
            </a:r>
            <a:endParaRPr lang="en-US" b="0" dirty="0"/>
          </a:p>
          <a:p>
            <a:pPr eaLnBrk="1" hangingPunct="1"/>
            <a:r>
              <a:rPr lang="en-US" b="1" dirty="0"/>
              <a:t>Est. Presentation Time: </a:t>
            </a:r>
            <a:r>
              <a:rPr lang="en-US" dirty="0"/>
              <a:t>1-2 minute(s)</a:t>
            </a:r>
            <a:endParaRPr lang="en-US" b="1" dirty="0"/>
          </a:p>
          <a:p>
            <a:pPr eaLnBrk="1" hangingPunct="1"/>
            <a:r>
              <a:rPr lang="en-US" b="1" dirty="0"/>
              <a:t>Explanation of Cues/Builds: </a:t>
            </a:r>
            <a:r>
              <a:rPr lang="en-US" b="0" dirty="0"/>
              <a:t>Text box appears</a:t>
            </a:r>
            <a:r>
              <a:rPr lang="en-US" b="0" baseline="0" dirty="0"/>
              <a:t> on click</a:t>
            </a:r>
            <a:endParaRPr lang="en-US" b="0" dirty="0"/>
          </a:p>
          <a:p>
            <a:r>
              <a:rPr lang="en-US" b="1" dirty="0"/>
              <a:t>Suggested Comments: </a:t>
            </a:r>
            <a:r>
              <a:rPr lang="en-US" b="0" kern="1200" baseline="0" dirty="0">
                <a:solidFill>
                  <a:schemeClr val="tx1"/>
                </a:solidFill>
                <a:latin typeface="Arial" charset="0"/>
                <a:ea typeface="+mn-ea"/>
                <a:cs typeface="+mn-cs"/>
              </a:rPr>
              <a:t>Designers t</a:t>
            </a:r>
            <a:r>
              <a:rPr lang="en-US" kern="1200" baseline="0" dirty="0">
                <a:solidFill>
                  <a:schemeClr val="tx1"/>
                </a:solidFill>
                <a:latin typeface="Arial" charset="0"/>
                <a:ea typeface="+mn-ea"/>
                <a:cs typeface="+mn-cs"/>
              </a:rPr>
              <a:t>ypically consider factors discussed in a more qualitative manner and try to make a judgment call as to whether the safety risks outweigh the additional costs of requiring barriers. The goal is to reduce the severity of crashes with those objects by protecting them with barrier. The assumption is that impacts with the barrier will be less severe and so less costly than impacts with the other objects. Because of engineering judgment and other subjective factors, evaluation of the benefit-cost analysis may suggest highly different results.</a:t>
            </a:r>
            <a:endParaRPr lang="en-US" b="1" dirty="0"/>
          </a:p>
          <a:p>
            <a:pPr eaLnBrk="1" hangingPunct="1"/>
            <a:r>
              <a:rPr lang="en-US" b="1" dirty="0"/>
              <a:t>Suggested Questions: </a:t>
            </a:r>
            <a:r>
              <a:rPr lang="en-US" dirty="0"/>
              <a:t>Is accelerated construction equal to less exposure?</a:t>
            </a:r>
            <a:r>
              <a:rPr lang="en-US" baseline="0" dirty="0"/>
              <a:t> Yes! So the additional costs involved with accelerated construction techniques may be offset by the safety benefits.</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kern="1200" baseline="0" dirty="0">
                <a:solidFill>
                  <a:schemeClr val="tx1"/>
                </a:solidFill>
                <a:latin typeface="Arial" charset="0"/>
                <a:ea typeface="+mn-ea"/>
                <a:cs typeface="+mn-cs"/>
              </a:rPr>
              <a:t>It appears that the minimum duration thresholds for Maryland and Michigan reflect the practicalities of moving PCB into and out of a work zone, rather than any type of benefit-cost analysis. The fact that neither discusses traffic demand nor expected crash frequency provides further evidence supporting this hypothesis.</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Possible Problems: </a:t>
            </a:r>
            <a:r>
              <a:rPr lang="en-US" dirty="0"/>
              <a:t>Try to</a:t>
            </a:r>
            <a:r>
              <a:rPr lang="en-US" baseline="0" dirty="0"/>
              <a:t> generate discussion.</a:t>
            </a:r>
            <a:endParaRPr lang="en-US" dirty="0"/>
          </a:p>
          <a:p>
            <a:pPr eaLnBrk="1" hangingPunct="1"/>
            <a:endParaRPr lang="en-US" sz="1200" dirty="0"/>
          </a:p>
          <a:p>
            <a:pPr eaLnBrk="1" hangingPunct="1"/>
            <a:endParaRPr lang="en-US" sz="1200"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24</a:t>
            </a:fld>
            <a:endParaRPr lang="en-US" dirty="0"/>
          </a:p>
        </p:txBody>
      </p:sp>
    </p:spTree>
    <p:extLst>
      <p:ext uri="{BB962C8B-B14F-4D97-AF65-F5344CB8AC3E}">
        <p14:creationId xmlns:p14="http://schemas.microsoft.com/office/powerpoint/2010/main" val="38203184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eaLnBrk="1" hangingPunct="1"/>
            <a:r>
              <a:rPr lang="en-US" sz="1100" b="1" dirty="0"/>
              <a:t>Key Message:</a:t>
            </a:r>
            <a:r>
              <a:rPr lang="en-US" sz="1100" b="1" baseline="0" dirty="0"/>
              <a:t> </a:t>
            </a:r>
            <a:r>
              <a:rPr lang="en-US" sz="1100" b="0" baseline="0" dirty="0"/>
              <a:t>Discuss cost factors</a:t>
            </a:r>
            <a:endParaRPr lang="en-US" sz="1100" b="0" dirty="0"/>
          </a:p>
          <a:p>
            <a:pPr eaLnBrk="1" hangingPunct="1"/>
            <a:r>
              <a:rPr lang="en-US" sz="1100" b="1" dirty="0"/>
              <a:t>Est. Presentation Time: </a:t>
            </a:r>
            <a:r>
              <a:rPr lang="en-US" sz="1100" dirty="0"/>
              <a:t>1-2 minute(s)</a:t>
            </a:r>
            <a:endParaRPr lang="en-US" sz="1100" b="1" dirty="0"/>
          </a:p>
          <a:p>
            <a:pPr eaLnBrk="1" hangingPunct="1"/>
            <a:r>
              <a:rPr lang="en-US" sz="1100" b="1" dirty="0"/>
              <a:t>Explanation of Cues/Builds: </a:t>
            </a:r>
            <a:r>
              <a:rPr lang="en-US" sz="1100" b="0" dirty="0"/>
              <a:t>None</a:t>
            </a:r>
            <a:endParaRPr lang="en-US" sz="1100" dirty="0"/>
          </a:p>
          <a:p>
            <a:r>
              <a:rPr lang="en-US" sz="1100" b="1" dirty="0"/>
              <a:t>Suggested Comments: </a:t>
            </a:r>
            <a:r>
              <a:rPr lang="en-US" sz="1100" kern="1200" baseline="0" dirty="0">
                <a:solidFill>
                  <a:schemeClr val="tx1"/>
                </a:solidFill>
                <a:latin typeface="Arial" charset="0"/>
                <a:ea typeface="+mn-ea"/>
                <a:cs typeface="+mn-cs"/>
              </a:rPr>
              <a:t>For analysis purposes, this figure illustrates a one-year, one-half mile work zone on a 70-mph divided highway with the actual work area located two feet beyond the edge of the travel lane (the buffer distance corresponding to either PCB or channelizing devices placed next to the travel lane). Under this scenario, intrusion crash costs savings alone can justify PCB protection once the roadway ADT approaches 40,000 vpd, as long as there are constant hazards in the work area. Furthermore, this value can simply be extrapolated to look at other work zone durations (i.e., this is equivalent to a 6-month work zone with an ADT of 80,000 vpd, a 2-year work zone on a 20,000 vpd facility, etc.).</a:t>
            </a:r>
            <a:endParaRPr lang="en-US" sz="1100" b="1" dirty="0"/>
          </a:p>
          <a:p>
            <a:pPr eaLnBrk="1" hangingPunct="1"/>
            <a:r>
              <a:rPr lang="en-US" sz="1100" b="1" dirty="0"/>
              <a:t>Suggested Questions: </a:t>
            </a:r>
            <a:r>
              <a:rPr lang="en-US" sz="1100" dirty="0"/>
              <a:t>At which ADT do the crash cost reductions match</a:t>
            </a:r>
            <a:r>
              <a:rPr lang="en-US" sz="1100" baseline="0" dirty="0"/>
              <a:t> the costs to install and remove the PCB? At 40,000.</a:t>
            </a:r>
            <a:endParaRPr lang="en-US" sz="1100" dirty="0"/>
          </a:p>
          <a:p>
            <a:r>
              <a:rPr lang="en-US" sz="1100" b="1" dirty="0"/>
              <a:t>Additional Information: </a:t>
            </a:r>
            <a:r>
              <a:rPr lang="en-US" sz="1100" dirty="0"/>
              <a:t>Source: </a:t>
            </a:r>
            <a:r>
              <a:rPr lang="en-US" sz="1100" kern="1200" baseline="0" dirty="0">
                <a:solidFill>
                  <a:schemeClr val="tx1"/>
                </a:solidFill>
                <a:latin typeface="Arial" charset="0"/>
                <a:ea typeface="+mn-ea"/>
                <a:cs typeface="+mn-cs"/>
              </a:rPr>
              <a:t>WORK ZONE POSITIVE PROTECTION GUIDELINES, FHWA/TX-11/0-6163-1, May 2011. The encroachment-based hazard protection benefit-cost analysis approach outlined in the AASHTO Roadside Design Guide (2002) was viewed as the most logical methodology for calculations of crash cost benefits associated with portable concrete barrier use for positive protection in work zones</a:t>
            </a:r>
            <a:r>
              <a:rPr lang="en-US" sz="1100" i="1" kern="1200" baseline="0" dirty="0">
                <a:solidFill>
                  <a:schemeClr val="tx1"/>
                </a:solidFill>
                <a:latin typeface="Arial" charset="0"/>
                <a:ea typeface="+mn-ea"/>
                <a:cs typeface="+mn-cs"/>
              </a:rPr>
              <a:t>. Researchers used the Roadside Safety Analysis Program </a:t>
            </a:r>
            <a:r>
              <a:rPr lang="en-US" sz="1100" kern="1200" baseline="0" dirty="0">
                <a:solidFill>
                  <a:schemeClr val="tx1"/>
                </a:solidFill>
                <a:latin typeface="Arial" charset="0"/>
                <a:ea typeface="+mn-ea"/>
                <a:cs typeface="+mn-cs"/>
              </a:rPr>
              <a:t>(RSAP) to perform the analysis. RSAP was developed with the intent of evaluating permanent roadside hazard situations and so suffers from a number of limitations relative to its use for work zone analyses.</a:t>
            </a:r>
            <a:endParaRPr lang="en-US" sz="1100" b="1" dirty="0"/>
          </a:p>
          <a:p>
            <a:pPr eaLnBrk="1" hangingPunct="1"/>
            <a:r>
              <a:rPr lang="en-US" sz="1100" b="1" dirty="0"/>
              <a:t>Possible Problems: </a:t>
            </a:r>
            <a:r>
              <a:rPr lang="en-US" sz="1100" b="0" dirty="0"/>
              <a:t>This</a:t>
            </a:r>
            <a:r>
              <a:rPr lang="en-US" sz="1100" b="0" baseline="0" dirty="0"/>
              <a:t> is one example. This graph may not be applicable to other projects.</a:t>
            </a:r>
          </a:p>
          <a:p>
            <a:pPr eaLnBrk="1" hangingPunct="1"/>
            <a:r>
              <a:rPr lang="en-US" sz="1100" b="1" baseline="0" dirty="0"/>
              <a:t>(Note: The Texas report was published prior to the release of the 2011 RDG)</a:t>
            </a:r>
            <a:endParaRPr lang="en-US" sz="1100" b="1" dirty="0"/>
          </a:p>
          <a:p>
            <a:endParaRPr lang="en-US" dirty="0"/>
          </a:p>
        </p:txBody>
      </p:sp>
    </p:spTree>
    <p:extLst>
      <p:ext uri="{BB962C8B-B14F-4D97-AF65-F5344CB8AC3E}">
        <p14:creationId xmlns:p14="http://schemas.microsoft.com/office/powerpoint/2010/main" val="1891316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State the module objectives</a:t>
            </a:r>
          </a:p>
          <a:p>
            <a:pPr eaLnBrk="1" hangingPunct="1"/>
            <a:r>
              <a:rPr lang="en-US" b="1" dirty="0"/>
              <a:t>Est. Presentation Time: </a:t>
            </a:r>
            <a:r>
              <a:rPr lang="en-US" dirty="0"/>
              <a:t>Less than 2 minute(s)</a:t>
            </a:r>
          </a:p>
          <a:p>
            <a:pPr eaLnBrk="1" hangingPunct="1"/>
            <a:r>
              <a:rPr lang="en-US" b="1" dirty="0"/>
              <a:t>Explanation of Cues/Builds: </a:t>
            </a:r>
            <a:r>
              <a:rPr lang="en-US" dirty="0"/>
              <a:t>None</a:t>
            </a:r>
          </a:p>
          <a:p>
            <a:pPr eaLnBrk="1" hangingPunct="1"/>
            <a:r>
              <a:rPr lang="en-US" b="1" dirty="0"/>
              <a:t>Suggested Comments: </a:t>
            </a:r>
            <a:r>
              <a:rPr lang="en-US" dirty="0"/>
              <a:t>These are the objectives of this module. We will look at the basis for available decision and assessment tools,</a:t>
            </a:r>
            <a:r>
              <a:rPr lang="en-US" baseline="0" dirty="0"/>
              <a:t> </a:t>
            </a:r>
            <a:r>
              <a:rPr lang="en-US" dirty="0"/>
              <a:t>discuss existing</a:t>
            </a:r>
            <a:r>
              <a:rPr lang="en-US" baseline="0" dirty="0"/>
              <a:t> processes from two states and introduce an interactive Excel-based tool to help you with this process.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 need to read the objectives. Paraphrase them in general</a:t>
            </a:r>
            <a:r>
              <a:rPr lang="en-US" baseline="0" dirty="0"/>
              <a:t> terms and move on.</a:t>
            </a:r>
            <a:endParaRPr lang="en-US" dirty="0"/>
          </a:p>
          <a:p>
            <a:endParaRPr lang="en-US" dirty="0"/>
          </a:p>
        </p:txBody>
      </p:sp>
      <p:sp>
        <p:nvSpPr>
          <p:cNvPr id="133124" name="Slide Number Placeholder 3"/>
          <p:cNvSpPr>
            <a:spLocks noGrp="1"/>
          </p:cNvSpPr>
          <p:nvPr>
            <p:ph type="sldNum" sz="quarter" idx="5"/>
          </p:nvPr>
        </p:nvSpPr>
        <p:spPr>
          <a:xfrm>
            <a:off x="3884613" y="8685213"/>
            <a:ext cx="2971800" cy="457200"/>
          </a:xfrm>
          <a:prstGeom prst="rect">
            <a:avLst/>
          </a:prstGeom>
          <a:noFill/>
        </p:spPr>
        <p:txBody>
          <a:bodyPr/>
          <a:lstStyle/>
          <a:p>
            <a:fld id="{C65262D3-5E0F-495C-B67B-F90BF41D0969}" type="slidenum">
              <a:rPr lang="en-US" smtClean="0"/>
              <a:pPr/>
              <a:t>2</a:t>
            </a:fld>
            <a:endParaRPr lang="en-US" dirty="0"/>
          </a:p>
        </p:txBody>
      </p:sp>
    </p:spTree>
    <p:extLst>
      <p:ext uri="{BB962C8B-B14F-4D97-AF65-F5344CB8AC3E}">
        <p14:creationId xmlns:p14="http://schemas.microsoft.com/office/powerpoint/2010/main" val="2196888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(Transition slide. This slide is the transition to discussion of the assessment tool.</a:t>
            </a:r>
            <a:r>
              <a:rPr lang="en-US" b="1" baseline="0" dirty="0"/>
              <a:t> No narrative required)</a:t>
            </a:r>
            <a:endParaRPr lang="en-US" b="1" dirty="0"/>
          </a:p>
        </p:txBody>
      </p:sp>
    </p:spTree>
    <p:extLst>
      <p:ext uri="{BB962C8B-B14F-4D97-AF65-F5344CB8AC3E}">
        <p14:creationId xmlns:p14="http://schemas.microsoft.com/office/powerpoint/2010/main" val="1058011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b="1" dirty="0"/>
              <a:t>Key Message:</a:t>
            </a:r>
            <a:r>
              <a:rPr lang="en-US" sz="1200" b="1" baseline="0" dirty="0"/>
              <a:t> </a:t>
            </a:r>
            <a:r>
              <a:rPr lang="en-US" sz="1200" b="0" baseline="0" dirty="0"/>
              <a:t>Discuss the composite Positive Protection assessment tool</a:t>
            </a:r>
            <a:endParaRPr lang="en-US" sz="1200" b="0" dirty="0"/>
          </a:p>
          <a:p>
            <a:pPr eaLnBrk="1" hangingPunct="1"/>
            <a:r>
              <a:rPr lang="en-US" sz="1200" b="1" dirty="0"/>
              <a:t>Est. Presentation Time: </a:t>
            </a:r>
            <a:r>
              <a:rPr lang="en-US" sz="1200" dirty="0"/>
              <a:t>5 minutes</a:t>
            </a:r>
            <a:endParaRPr lang="en-US" sz="1200" b="1" dirty="0"/>
          </a:p>
          <a:p>
            <a:pPr eaLnBrk="1" hangingPunct="1"/>
            <a:r>
              <a:rPr lang="en-US" sz="1200" b="1" dirty="0"/>
              <a:t>Explanation of Cues/Builds: </a:t>
            </a:r>
            <a:r>
              <a:rPr lang="en-US" sz="1200" b="0" dirty="0"/>
              <a:t>None</a:t>
            </a:r>
          </a:p>
          <a:p>
            <a:pPr marL="342900" marR="0" lvl="0" indent="-342900" algn="l" defTabSz="914400" rtl="0" eaLnBrk="0" fontAlgn="base" latinLnBrk="0" hangingPunct="0">
              <a:lnSpc>
                <a:spcPct val="100000"/>
              </a:lnSpc>
              <a:spcBef>
                <a:spcPct val="20000"/>
              </a:spcBef>
              <a:spcAft>
                <a:spcPct val="0"/>
              </a:spcAft>
              <a:buClrTx/>
              <a:buSzPct val="90000"/>
              <a:buFontTx/>
              <a:buNone/>
              <a:tabLst/>
              <a:defRPr/>
            </a:pPr>
            <a:r>
              <a:rPr lang="en-US" sz="1200" b="1" dirty="0"/>
              <a:t>Suggested Comments: </a:t>
            </a:r>
            <a:r>
              <a:rPr lang="en-US" sz="1200" b="0" dirty="0"/>
              <a:t>The range and</a:t>
            </a:r>
            <a:r>
              <a:rPr lang="en-US" sz="1200" b="0" baseline="0" dirty="0"/>
              <a:t> depth of assessment processes for deciding if positive protection should be used or not is extremely diverse throughout the US. These vary from basic to complex in nature. The assessment tool presented in this course is a composite of many states’ procedures. States whose assessment processes were used in developing the course assessment tool include NY, VA, CO, NC, MD, OR, MI, TX</a:t>
            </a:r>
            <a:r>
              <a:rPr kumimoji="0" lang="en-US" sz="1200" b="0" i="0" u="none" strike="noStrike" kern="0" cap="none" spc="0" normalizeH="0" baseline="0" noProof="0" dirty="0">
                <a:ln>
                  <a:noFill/>
                </a:ln>
                <a:solidFill>
                  <a:schemeClr val="tx1"/>
                </a:solidFill>
                <a:effectLst/>
                <a:uLnTx/>
                <a:uFillTx/>
                <a:ea typeface="+mn-ea"/>
                <a:cs typeface="+mn-cs"/>
              </a:rPr>
              <a:t>. The best features of these checklists and assessment elements were combined to provide an objective and comprehensive set of project and roadway conditions and factors representing the majority of work zones states and local agencies would be constructing.</a:t>
            </a:r>
            <a:endParaRPr lang="en-US" sz="1200" b="1" dirty="0"/>
          </a:p>
          <a:p>
            <a:pPr eaLnBrk="1" hangingPunct="1"/>
            <a:r>
              <a:rPr lang="en-US" sz="1200" b="1" dirty="0"/>
              <a:t>Suggested Questions: </a:t>
            </a:r>
            <a:r>
              <a:rPr lang="en-US" sz="1200" dirty="0"/>
              <a:t>How many here are aware of a</a:t>
            </a:r>
            <a:r>
              <a:rPr lang="en-US" sz="1200" baseline="0" dirty="0"/>
              <a:t> positive protection checklist or set of assessment questions for your own state? At what stage in the project design process is the positive protection decision made? Are any here with local road authorities? If so, is there a process in place with your agency to assess the need for positive protection use?</a:t>
            </a:r>
            <a:endParaRPr lang="en-US" sz="1200" dirty="0"/>
          </a:p>
          <a:p>
            <a:pPr eaLnBrk="1" hangingPunct="1"/>
            <a:r>
              <a:rPr lang="en-US" sz="1200" b="1" dirty="0"/>
              <a:t>Additional Information: </a:t>
            </a:r>
            <a:r>
              <a:rPr lang="en-US" sz="1200" dirty="0"/>
              <a:t>None</a:t>
            </a:r>
            <a:endParaRPr lang="en-US" sz="1200" b="1" dirty="0"/>
          </a:p>
          <a:p>
            <a:pPr eaLnBrk="1" hangingPunct="1"/>
            <a:r>
              <a:rPr lang="en-US" sz="1200" b="1" dirty="0"/>
              <a:t>Possible Problems: </a:t>
            </a:r>
            <a:r>
              <a:rPr lang="en-US" sz="1200" dirty="0"/>
              <a:t>None</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27</a:t>
            </a:fld>
            <a:endParaRPr lang="en-US" dirty="0"/>
          </a:p>
        </p:txBody>
      </p:sp>
    </p:spTree>
    <p:extLst>
      <p:ext uri="{BB962C8B-B14F-4D97-AF65-F5344CB8AC3E}">
        <p14:creationId xmlns:p14="http://schemas.microsoft.com/office/powerpoint/2010/main" val="2243747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000" b="1" dirty="0"/>
              <a:t>Key Message:</a:t>
            </a:r>
            <a:r>
              <a:rPr lang="en-US" sz="1000" b="1" baseline="0" dirty="0"/>
              <a:t> </a:t>
            </a:r>
            <a:r>
              <a:rPr lang="en-US" sz="1000" b="0" baseline="0" dirty="0"/>
              <a:t>Describe Positive Protection assessment tool</a:t>
            </a:r>
            <a:endParaRPr lang="en-US" sz="1000" b="0" dirty="0"/>
          </a:p>
          <a:p>
            <a:pPr eaLnBrk="1" hangingPunct="1"/>
            <a:r>
              <a:rPr lang="en-US" sz="1000" b="1" dirty="0"/>
              <a:t>Est. Presentation Time: </a:t>
            </a:r>
            <a:r>
              <a:rPr lang="en-US" sz="1000" dirty="0"/>
              <a:t>5 minutes</a:t>
            </a:r>
            <a:endParaRPr lang="en-US" sz="1000" b="1" dirty="0"/>
          </a:p>
          <a:p>
            <a:pPr eaLnBrk="1" hangingPunct="1"/>
            <a:r>
              <a:rPr lang="en-US" sz="1000" b="1" dirty="0"/>
              <a:t>Explanation of Cues/Builds: </a:t>
            </a:r>
            <a:r>
              <a:rPr lang="en-US" sz="1000" b="0" dirty="0"/>
              <a:t>None</a:t>
            </a:r>
          </a:p>
          <a:p>
            <a:pPr marL="342900" marR="0" lvl="0" indent="-342900" algn="l" defTabSz="914400" rtl="0" eaLnBrk="0" fontAlgn="base" latinLnBrk="0" hangingPunct="0">
              <a:lnSpc>
                <a:spcPct val="100000"/>
              </a:lnSpc>
              <a:spcBef>
                <a:spcPct val="20000"/>
              </a:spcBef>
              <a:spcAft>
                <a:spcPct val="0"/>
              </a:spcAft>
              <a:buClrTx/>
              <a:buSzPct val="90000"/>
              <a:buFontTx/>
              <a:buNone/>
              <a:tabLst/>
              <a:defRPr/>
            </a:pPr>
            <a:r>
              <a:rPr lang="en-US" sz="1000" b="1" dirty="0"/>
              <a:t>Suggested Comments: </a:t>
            </a:r>
            <a:r>
              <a:rPr lang="en-US" sz="1000" b="0" dirty="0"/>
              <a:t>Now that we have looked at</a:t>
            </a:r>
            <a:r>
              <a:rPr lang="en-US" sz="1000" b="0" baseline="0" dirty="0"/>
              <a:t> a couple state examples, let’s move toward what those and other state processes have taught us about making decisions and look at an assessment tool developed as a composite of several states’ practices. Because of the ability for detailed selection of factors and conditions represented by this tool, there is a great deal of objectivity built in. Specificity in factor and condition selection yields scores that are aggregated for a final tally, which, in turn, yields a recommendation based on that score. These recommendations need independent engineering validation by professionals familiar with the project. </a:t>
            </a:r>
            <a:endParaRPr lang="en-US" sz="1000" b="0" dirty="0"/>
          </a:p>
          <a:p>
            <a:pPr eaLnBrk="1" hangingPunct="1"/>
            <a:r>
              <a:rPr lang="en-US" sz="1000" b="1" dirty="0"/>
              <a:t>Additional Information: </a:t>
            </a:r>
            <a:r>
              <a:rPr lang="en-US" sz="1000" dirty="0"/>
              <a:t>None</a:t>
            </a:r>
            <a:endParaRPr lang="en-US" sz="1000" b="1" dirty="0"/>
          </a:p>
          <a:p>
            <a:pPr eaLnBrk="1" hangingPunct="1"/>
            <a:r>
              <a:rPr lang="en-US" sz="1000" b="1" dirty="0"/>
              <a:t>Possible Problems: </a:t>
            </a:r>
            <a:r>
              <a:rPr lang="en-US" sz="1000" b="0" dirty="0"/>
              <a:t>Emphasize</a:t>
            </a:r>
            <a:r>
              <a:rPr lang="en-US" sz="1000" b="0" baseline="0" dirty="0"/>
              <a:t> that other traffic control measures may be considered if the tool scoring does not reach the level of recommending use of positive protection.</a:t>
            </a:r>
            <a:endParaRPr lang="en-US" dirty="0"/>
          </a:p>
          <a:p>
            <a:endParaRPr lang="en-US" dirty="0"/>
          </a:p>
        </p:txBody>
      </p:sp>
    </p:spTree>
    <p:extLst>
      <p:ext uri="{BB962C8B-B14F-4D97-AF65-F5344CB8AC3E}">
        <p14:creationId xmlns:p14="http://schemas.microsoft.com/office/powerpoint/2010/main" val="19639428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Consideration of other factors prior to use of the Assessment Tool</a:t>
            </a:r>
            <a:endParaRPr lang="en-US" sz="1000" dirty="0"/>
          </a:p>
          <a:p>
            <a:pPr eaLnBrk="1" hangingPunct="1"/>
            <a:r>
              <a:rPr lang="en-US" sz="1000" b="1" dirty="0"/>
              <a:t>Est. Presentation Time: </a:t>
            </a:r>
            <a:r>
              <a:rPr lang="en-US" sz="1000" dirty="0"/>
              <a:t>5 minutes</a:t>
            </a:r>
            <a:endParaRPr lang="en-US" sz="1000" b="1" dirty="0"/>
          </a:p>
          <a:p>
            <a:pPr eaLnBrk="1" hangingPunct="1"/>
            <a:r>
              <a:rPr lang="en-US" sz="1000" b="1" dirty="0"/>
              <a:t>Explanation of Cues/Builds: </a:t>
            </a:r>
            <a:r>
              <a:rPr lang="en-US" sz="1000" b="0" dirty="0"/>
              <a:t> None</a:t>
            </a:r>
            <a:endParaRPr lang="en-US" sz="1000" dirty="0"/>
          </a:p>
          <a:p>
            <a:pPr eaLnBrk="1" hangingPunct="1"/>
            <a:r>
              <a:rPr lang="en-US" sz="1000" b="1" dirty="0"/>
              <a:t>Suggested Comments: </a:t>
            </a:r>
            <a:r>
              <a:rPr lang="en-US" sz="1000" b="0" dirty="0">
                <a:solidFill>
                  <a:srgbClr val="FF0000"/>
                </a:solidFill>
              </a:rPr>
              <a:t>There may be other exposure control </a:t>
            </a:r>
            <a:r>
              <a:rPr lang="en-US" sz="1000" b="0" baseline="0" dirty="0">
                <a:solidFill>
                  <a:srgbClr val="FF0000"/>
                </a:solidFill>
              </a:rPr>
              <a:t>methods such as detours, alternate work schedules, law enforcement presence, full road closures, intensive public information campaigns, etc., that may be more effective or more economical than the use of concrete or other types of temporary, portable barriers. If, following an engineering study, one of these strategies or several in combination with one another may effectively take the place of barrier use, the assessment tool would not be used. If other strategies are deemed to be not as effective, then the question should be asked, “Is the project mobile or short duration?” Usually, temporary, portable barriers are not considered effective – cost or worker installation removal exposure-wise – for short-term or mobile operations.</a:t>
            </a:r>
          </a:p>
          <a:p>
            <a:pPr eaLnBrk="1" hangingPunct="1"/>
            <a:r>
              <a:rPr lang="en-US" sz="1000" b="1" dirty="0"/>
              <a:t>Suggested Questions: </a:t>
            </a:r>
            <a:r>
              <a:rPr lang="en-US" sz="1000" dirty="0"/>
              <a:t>None</a:t>
            </a:r>
          </a:p>
          <a:p>
            <a:pPr eaLnBrk="1" hangingPunct="1"/>
            <a:r>
              <a:rPr lang="en-US" sz="1000" b="1" dirty="0"/>
              <a:t>Additional Information: </a:t>
            </a:r>
            <a:r>
              <a:rPr lang="en-US" sz="1000" dirty="0"/>
              <a:t>None</a:t>
            </a:r>
            <a:endParaRPr lang="en-US" sz="1000" b="1" dirty="0"/>
          </a:p>
          <a:p>
            <a:pPr eaLnBrk="1" hangingPunct="1"/>
            <a:r>
              <a:rPr lang="en-US" sz="1000" b="1" dirty="0"/>
              <a:t>Possible Problems: </a:t>
            </a:r>
            <a:r>
              <a:rPr lang="en-US" sz="1000" dirty="0"/>
              <a:t>None</a:t>
            </a:r>
          </a:p>
          <a:p>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971C7B56-B824-4370-924F-703DC4B600A3}"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4006092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Notes Placeholder 2"/>
          <p:cNvSpPr>
            <a:spLocks noGrp="1"/>
          </p:cNvSpPr>
          <p:nvPr>
            <p:ph type="body" idx="1"/>
          </p:nvPr>
        </p:nvSpPr>
        <p:spPr/>
        <p:txBody>
          <a:bodyPr>
            <a:normAutofit/>
          </a:bodyPr>
          <a:lstStyle/>
          <a:p>
            <a:pPr eaLnBrk="1" hangingPunct="1"/>
            <a:r>
              <a:rPr lang="en-US" sz="1200" b="1" dirty="0"/>
              <a:t>Key Message:</a:t>
            </a:r>
            <a:r>
              <a:rPr lang="en-US" sz="1200" b="1" baseline="0" dirty="0"/>
              <a:t> </a:t>
            </a:r>
            <a:r>
              <a:rPr lang="en-US" sz="1200" dirty="0"/>
              <a:t>Explain that this is a time to a</a:t>
            </a:r>
            <a:r>
              <a:rPr lang="en-US" sz="1200" baseline="0" dirty="0"/>
              <a:t>llow students to become familiar with the Assessment Tool, so when the instructor goes over various elements </a:t>
            </a:r>
            <a:r>
              <a:rPr lang="en-US" sz="1200" dirty="0"/>
              <a:t>of the Tool, there is cursory knowledge on the part of the student.</a:t>
            </a:r>
            <a:endParaRPr lang="en-US" sz="1200" b="1" baseline="0" dirty="0"/>
          </a:p>
          <a:p>
            <a:pPr eaLnBrk="1" hangingPunct="1"/>
            <a:r>
              <a:rPr lang="en-US" sz="1200" b="1" dirty="0"/>
              <a:t>Est. Presentation Time: </a:t>
            </a:r>
            <a:r>
              <a:rPr lang="en-US" sz="1200" b="0" dirty="0"/>
              <a:t>15</a:t>
            </a:r>
            <a:r>
              <a:rPr lang="en-US" sz="1200" dirty="0"/>
              <a:t> minutes</a:t>
            </a:r>
            <a:endParaRPr lang="en-US" sz="1200" b="1" dirty="0"/>
          </a:p>
          <a:p>
            <a:pPr eaLnBrk="1" hangingPunct="1"/>
            <a:r>
              <a:rPr lang="en-US" sz="1200" b="1" dirty="0"/>
              <a:t>Explanation of Cues/Builds: </a:t>
            </a:r>
            <a:r>
              <a:rPr lang="en-US" sz="1200" dirty="0"/>
              <a:t>Have the students get into groups of appropriate size – gathering around those who have brought a laptop.</a:t>
            </a:r>
            <a:endParaRPr lang="en-US" sz="1200" b="1" dirty="0"/>
          </a:p>
          <a:p>
            <a:pPr eaLnBrk="1" hangingPunct="1"/>
            <a:r>
              <a:rPr lang="en-US" sz="1200" b="1" dirty="0"/>
              <a:t>Suggested Comments: </a:t>
            </a:r>
            <a:r>
              <a:rPr lang="en-US" sz="1200" dirty="0"/>
              <a:t>Explain that students should move through the various tabs in the Excel workbook, familiarizing themselves first with how the Tool works (Tab 1 – User Guide) and with the various additional elements of the Tool (Tabs 2,3, 4). Explain that the last tab contains macros used by the Tool itself and need not be reviewed.</a:t>
            </a:r>
            <a:endParaRPr lang="en-US" sz="1200" b="1" dirty="0"/>
          </a:p>
          <a:p>
            <a:pPr eaLnBrk="1" hangingPunct="1"/>
            <a:r>
              <a:rPr lang="en-US" sz="1200" b="1" dirty="0"/>
              <a:t>Suggested Questions: </a:t>
            </a:r>
            <a:r>
              <a:rPr lang="en-US" sz="1200" b="0" dirty="0"/>
              <a:t>Are there any basic questions on how the Tool is organized?</a:t>
            </a:r>
          </a:p>
          <a:p>
            <a:pPr eaLnBrk="1" hangingPunct="1"/>
            <a:r>
              <a:rPr lang="en-US" sz="1200" b="0" dirty="0"/>
              <a:t>Possible Problems: Participants may want to delve too deeply at this point into the workings of the Tool. Express the need to wait for additional slides and explanation. Likely this future discussion will answer most initial familiarity questions.</a:t>
            </a:r>
          </a:p>
          <a:p>
            <a:endParaRPr lang="en-US" b="0" dirty="0"/>
          </a:p>
        </p:txBody>
      </p:sp>
    </p:spTree>
    <p:extLst>
      <p:ext uri="{BB962C8B-B14F-4D97-AF65-F5344CB8AC3E}">
        <p14:creationId xmlns:p14="http://schemas.microsoft.com/office/powerpoint/2010/main" val="2226664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eaLnBrk="1" hangingPunct="1"/>
            <a:r>
              <a:rPr lang="en-US" sz="1200" b="1" dirty="0"/>
              <a:t>Key Message:</a:t>
            </a:r>
            <a:r>
              <a:rPr lang="en-US" sz="1200" b="1" baseline="0" dirty="0"/>
              <a:t> </a:t>
            </a:r>
            <a:r>
              <a:rPr lang="en-US" sz="1200" b="0" baseline="0" dirty="0"/>
              <a:t>The assessment tool seeks to take into consideration the variety of project and roadway factors and conditions that might exist on a project and, based on the selection of these various conditions, provide a primarily objective basis for a decision on the use of positive protection. </a:t>
            </a:r>
            <a:endParaRPr lang="en-US" sz="1200" b="0" dirty="0"/>
          </a:p>
          <a:p>
            <a:pPr eaLnBrk="1" hangingPunct="1"/>
            <a:r>
              <a:rPr lang="en-US" sz="1200" b="1" dirty="0"/>
              <a:t>Est. Presentation Time: </a:t>
            </a:r>
            <a:r>
              <a:rPr lang="en-US" sz="1200" b="0" dirty="0"/>
              <a:t>10</a:t>
            </a:r>
            <a:r>
              <a:rPr lang="en-US" sz="1200" dirty="0"/>
              <a:t> minutes</a:t>
            </a:r>
            <a:endParaRPr lang="en-US" sz="1200" b="1" dirty="0"/>
          </a:p>
          <a:p>
            <a:pPr eaLnBrk="1" hangingPunct="1"/>
            <a:r>
              <a:rPr lang="en-US" sz="1200" b="1" dirty="0"/>
              <a:t>Explanation of Cues/Builds: </a:t>
            </a:r>
            <a:r>
              <a:rPr lang="en-US" sz="1200" b="0" dirty="0"/>
              <a:t>Distribute</a:t>
            </a:r>
            <a:r>
              <a:rPr lang="en-US" sz="1200" b="0" baseline="0" dirty="0"/>
              <a:t> the Tool sample sheet and the User Guide and refer to them as you discuss the Tool. Slides 65 through 86 assume good instructor familiarization with the workings of the Assessment Tool. Read the “Positive Protection Assessment Tool development narrative” for a background on the development of the Tool. </a:t>
            </a:r>
            <a:endParaRPr lang="en-US" sz="1200" b="0" dirty="0"/>
          </a:p>
          <a:p>
            <a:pPr eaLnBrk="1" hangingPunct="1"/>
            <a:r>
              <a:rPr lang="en-US" sz="1200" b="1" dirty="0"/>
              <a:t>Suggested Comments: </a:t>
            </a:r>
          </a:p>
          <a:p>
            <a:pPr eaLnBrk="1" hangingPunct="1"/>
            <a:r>
              <a:rPr lang="en-US" sz="1200" b="0" dirty="0"/>
              <a:t>If, after consideration of other protective measures, positive protection is thought to be valuable to consider, this assessment tool can be used in the decision process. The word “assessment” is purposely used as this tool is not intended to yield a decision – only to lend objective information and a tentative recommendation  to the decision process. As we will mention frequently, this tool is supplementary to an engineering study and engineering judgment as to whether the use of positive protection is the best decision for the project.</a:t>
            </a:r>
          </a:p>
          <a:p>
            <a:pPr lvl="1">
              <a:buFont typeface="Arial" pitchFamily="34" charset="0"/>
              <a:buChar char="•"/>
            </a:pPr>
            <a:r>
              <a:rPr lang="en-US" b="0" dirty="0">
                <a:latin typeface="Arial" panose="020B0604020202020204" pitchFamily="34" charset="0"/>
              </a:rPr>
              <a:t> Roadway and project factors; cost/benefit – The three main categories that feed into assessment of whether or not to use positive</a:t>
            </a:r>
            <a:r>
              <a:rPr lang="en-US" b="0" baseline="0" dirty="0">
                <a:latin typeface="Arial" panose="020B0604020202020204" pitchFamily="34" charset="0"/>
              </a:rPr>
              <a:t> protection are Project duration; Road characteristics and Project characteristics. Selection of various conditions under these three main elements drives the totals that are eventually aggregated to deliver a recommendation for consideration. The Cost/Benefit analysis is separate from the other elements as is has the potential to cancel consideration of positive protection due to economic considerations.</a:t>
            </a:r>
            <a:endParaRPr lang="en-US" b="0" strike="sngStrike" dirty="0">
              <a:latin typeface="Arial" panose="020B0604020202020204" pitchFamily="34" charset="0"/>
            </a:endParaRPr>
          </a:p>
          <a:p>
            <a:pPr lvl="1">
              <a:buFont typeface="Arial" pitchFamily="34" charset="0"/>
              <a:buChar char="•"/>
            </a:pPr>
            <a:r>
              <a:rPr lang="en-US" b="0" dirty="0">
                <a:latin typeface="Arial" panose="020B0604020202020204" pitchFamily="34" charset="0"/>
              </a:rPr>
              <a:t> Decision weight of the various factors – The project and roadway characteristics listed in the assessment tool represent</a:t>
            </a:r>
            <a:r>
              <a:rPr lang="en-US" b="0" baseline="0" dirty="0">
                <a:latin typeface="Arial" panose="020B0604020202020204" pitchFamily="34" charset="0"/>
              </a:rPr>
              <a:t> as many of the potential situations that may occur on a project. How important these are on any given project will vary by roadway, agency and significance of the project. For this reason, the weights given to factors in the tool are able to be customized to the needs of the individual agency. </a:t>
            </a:r>
            <a:endParaRPr lang="en-US" b="0" dirty="0">
              <a:latin typeface="Arial" panose="020B0604020202020204" pitchFamily="34" charset="0"/>
            </a:endParaRPr>
          </a:p>
          <a:p>
            <a:pPr lvl="1">
              <a:buFont typeface="Arial" pitchFamily="34" charset="0"/>
              <a:buChar char="•"/>
            </a:pPr>
            <a:r>
              <a:rPr lang="en-US" b="0" dirty="0">
                <a:latin typeface="Arial" panose="020B0604020202020204" pitchFamily="34" charset="0"/>
              </a:rPr>
              <a:t> Various conditions within factors – Within each of the gray dropdown boxes in the “Condition Selection” column there are several options to select from in order to most accurately describe the specific condition related to the project or roadway factor in question. These choices were developed from a composite of indicators included in the various states’ checklists and processes reviewed. An attempt was made to be as inclusive as possible, but it is recognized that not every condition will or can be covered with these selections. In some cases conflicting suggestions were received from our practitioner group.</a:t>
            </a:r>
            <a:r>
              <a:rPr lang="en-US" b="0" baseline="0" dirty="0">
                <a:latin typeface="Arial" panose="020B0604020202020204" pitchFamily="34" charset="0"/>
              </a:rPr>
              <a:t> In such cases, a judgment call was made on how to best represent that condition.</a:t>
            </a:r>
          </a:p>
          <a:p>
            <a:pPr lvl="1">
              <a:buFont typeface="Arial" pitchFamily="34" charset="0"/>
              <a:buChar char="•"/>
            </a:pPr>
            <a:r>
              <a:rPr lang="en-US" b="0" baseline="0" dirty="0">
                <a:latin typeface="Arial" panose="020B0604020202020204" pitchFamily="34" charset="0"/>
              </a:rPr>
              <a:t>Values assigned to conditions – the value placed on the individual conditions was, similar to the factor weights, done with application of knowledge and experience of the developer. In general, the more exposure or risk the condition adds to the mix, the higher the value. Higher condition values when multiplied by higher factor weights yield higher end scores</a:t>
            </a:r>
            <a:endParaRPr lang="en-US" b="0" dirty="0">
              <a:latin typeface="Arial" panose="020B0604020202020204" pitchFamily="34" charset="0"/>
            </a:endParaRPr>
          </a:p>
          <a:p>
            <a:pPr lvl="1">
              <a:buFont typeface="Arial" pitchFamily="34" charset="0"/>
              <a:buChar char="•"/>
            </a:pPr>
            <a:r>
              <a:rPr lang="en-US" b="0" dirty="0">
                <a:latin typeface="Arial" panose="020B0604020202020204" pitchFamily="34" charset="0"/>
              </a:rPr>
              <a:t> The value of that factor based on weight and condition selected – The tool calculates a value for the condition selected based on the relative importance given to that condition and the weight assigned to that</a:t>
            </a:r>
            <a:r>
              <a:rPr lang="en-US" b="0" baseline="0" dirty="0">
                <a:latin typeface="Arial" panose="020B0604020202020204" pitchFamily="34" charset="0"/>
              </a:rPr>
              <a:t> factor.</a:t>
            </a:r>
            <a:endParaRPr lang="en-US" b="0" dirty="0">
              <a:latin typeface="Arial" panose="020B0604020202020204" pitchFamily="34" charset="0"/>
            </a:endParaRPr>
          </a:p>
          <a:p>
            <a:pPr lvl="1">
              <a:buFont typeface="Arial" pitchFamily="34" charset="0"/>
              <a:buChar char="•"/>
            </a:pPr>
            <a:r>
              <a:rPr lang="en-US" b="0" dirty="0">
                <a:latin typeface="Arial" panose="020B0604020202020204" pitchFamily="34" charset="0"/>
              </a:rPr>
              <a:t> Assessment score for that factor – Values</a:t>
            </a:r>
            <a:r>
              <a:rPr lang="en-US" b="0" baseline="0" dirty="0">
                <a:latin typeface="Arial" panose="020B0604020202020204" pitchFamily="34" charset="0"/>
              </a:rPr>
              <a:t> are aggregated at the bottom of the “Score” column and a recommendation is generated based on the score. It should be noted that the final score is generated in terms of a “% of Total Possible” due to the fact that the individual factor weights can be customized. The calculations for determining 100 percent and for doing the math to yield the final percentage score are hidden in the worksheet.</a:t>
            </a:r>
            <a:endParaRPr lang="en-US" b="0" dirty="0">
              <a:latin typeface="Arial" panose="020B0604020202020204" pitchFamily="34" charset="0"/>
            </a:endParaRPr>
          </a:p>
          <a:p>
            <a:pPr eaLnBrk="1" hangingPunct="1"/>
            <a:endParaRPr lang="en-US" sz="1200" b="0" dirty="0"/>
          </a:p>
          <a:p>
            <a:pPr eaLnBrk="1" hangingPunct="1"/>
            <a:r>
              <a:rPr lang="en-US" sz="1200" b="0" dirty="0"/>
              <a:t>Suggested Questions: Are there any questions about the workings of the assessment tool?</a:t>
            </a:r>
          </a:p>
          <a:p>
            <a:pPr eaLnBrk="1" hangingPunct="1"/>
            <a:r>
              <a:rPr lang="en-US" sz="1200" b="0" dirty="0"/>
              <a:t>Additional Information: In all cases, regardless of the strength of recommendation to use or to avoid use of positive protection on the project, a</a:t>
            </a:r>
            <a:r>
              <a:rPr lang="en-US" sz="1200" b="0" baseline="0" dirty="0"/>
              <a:t> qualified engineer should evaluate the weight factors and conditions selected and independently validate the recommendations of the assessment tool. This instrument is to be used as an objective </a:t>
            </a:r>
            <a:r>
              <a:rPr lang="en-US" sz="1200" b="0" u="sng" baseline="0" dirty="0"/>
              <a:t>supplement</a:t>
            </a:r>
            <a:r>
              <a:rPr lang="en-US" sz="1200" b="0" u="none" baseline="0" dirty="0"/>
              <a:t> to engineering judgment and should not be used without independent professional validation.</a:t>
            </a:r>
            <a:endParaRPr lang="en-US" sz="1200" b="0" dirty="0"/>
          </a:p>
          <a:p>
            <a:pPr eaLnBrk="1" hangingPunct="1"/>
            <a:r>
              <a:rPr lang="en-US" sz="1200" b="0" dirty="0"/>
              <a:t>Possible Problems: Participants may want to suggest significant changes to the tool</a:t>
            </a:r>
            <a:r>
              <a:rPr lang="en-US" sz="1200" b="0" baseline="0" dirty="0"/>
              <a:t> during the class. There is always room for improvement in this process, but the instructor should take notes on the suggestions and indicate that these will be reviewed for possible inclusion. It is probably best for class productivity to avoid lengthy discussion on the validity of the tool itself during class time.</a:t>
            </a:r>
            <a:endParaRPr lang="en-US" sz="1200" b="0" dirty="0"/>
          </a:p>
          <a:p>
            <a:endParaRPr lang="en-US" b="0"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31</a:t>
            </a:fld>
            <a:endParaRPr lang="en-US" dirty="0"/>
          </a:p>
        </p:txBody>
      </p:sp>
    </p:spTree>
    <p:extLst>
      <p:ext uri="{BB962C8B-B14F-4D97-AF65-F5344CB8AC3E}">
        <p14:creationId xmlns:p14="http://schemas.microsoft.com/office/powerpoint/2010/main" val="2611359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eaLnBrk="1" hangingPunct="1"/>
            <a:r>
              <a:rPr lang="en-US" sz="1200" b="1" dirty="0"/>
              <a:t>Key Message:</a:t>
            </a:r>
            <a:r>
              <a:rPr lang="en-US" sz="1200" b="1" baseline="0" dirty="0"/>
              <a:t> </a:t>
            </a:r>
            <a:r>
              <a:rPr lang="en-US" sz="1200" b="0" baseline="0" dirty="0"/>
              <a:t>Explanation of the assessment tool framework and development</a:t>
            </a:r>
            <a:endParaRPr lang="en-US" sz="1200" b="0" dirty="0"/>
          </a:p>
          <a:p>
            <a:pPr eaLnBrk="1" hangingPunct="1"/>
            <a:r>
              <a:rPr lang="en-US" sz="1200" b="1" dirty="0"/>
              <a:t>Est. Presentation Time: </a:t>
            </a:r>
            <a:r>
              <a:rPr lang="en-US" sz="1200" b="0" dirty="0"/>
              <a:t>7 minutes</a:t>
            </a:r>
          </a:p>
          <a:p>
            <a:pPr eaLnBrk="1" hangingPunct="1"/>
            <a:r>
              <a:rPr lang="en-US" sz="1200" b="1" dirty="0"/>
              <a:t>Explanation of Cues/Builds: </a:t>
            </a:r>
            <a:r>
              <a:rPr lang="en-US" sz="1200" b="0" dirty="0"/>
              <a:t>None</a:t>
            </a:r>
            <a:endParaRPr lang="en-US" sz="1200" dirty="0"/>
          </a:p>
          <a:p>
            <a:pPr eaLnBrk="1" hangingPunct="1"/>
            <a:r>
              <a:rPr lang="en-US" sz="1200" b="1" dirty="0"/>
              <a:t>Suggested Comments: </a:t>
            </a:r>
          </a:p>
          <a:p>
            <a:pPr>
              <a:buFont typeface="Arial" pitchFamily="34" charset="0"/>
              <a:buChar char="•"/>
            </a:pPr>
            <a:r>
              <a:rPr lang="en-US" sz="1200" b="1" dirty="0"/>
              <a:t>Weight factor determination</a:t>
            </a:r>
            <a:r>
              <a:rPr lang="en-US" sz="1200" b="0" dirty="0"/>
              <a:t> – These</a:t>
            </a:r>
            <a:r>
              <a:rPr lang="en-US" sz="1200" b="0" baseline="0" dirty="0"/>
              <a:t> were determined initially from developer knowledge and experience and modified based on practitioner input. All factor weights are able to be customized to provide a value that is commensurate with the experience of the individual agency doing the assessment and the individual project being assessed.</a:t>
            </a:r>
            <a:endParaRPr lang="en-US" sz="1200" b="1" dirty="0"/>
          </a:p>
          <a:p>
            <a:pPr>
              <a:buFont typeface="Arial" pitchFamily="34" charset="0"/>
              <a:buChar char="•"/>
            </a:pPr>
            <a:r>
              <a:rPr lang="en-US" sz="1200" b="1" dirty="0"/>
              <a:t>Scoring and recommendations</a:t>
            </a:r>
            <a:r>
              <a:rPr lang="en-US" sz="1200" b="0" dirty="0"/>
              <a:t> – As mentioned earlier, the percentage scored in the upper portion of the assessment tool will</a:t>
            </a:r>
            <a:r>
              <a:rPr lang="en-US" sz="1200" b="0" baseline="0" dirty="0"/>
              <a:t> yield one of three recommendations on use of positive protection. </a:t>
            </a:r>
            <a:r>
              <a:rPr lang="en-US" sz="1200" b="0" u="sng" baseline="0" dirty="0"/>
              <a:t>All</a:t>
            </a:r>
            <a:r>
              <a:rPr lang="en-US" sz="1200" b="0" u="none" baseline="0" dirty="0"/>
              <a:t> of these recommendations are subject to the caveat that the final decision rests with the judgment of an experienced professional. </a:t>
            </a:r>
            <a:endParaRPr lang="en-US" sz="1200" b="1" dirty="0"/>
          </a:p>
          <a:p>
            <a:pPr>
              <a:buFont typeface="Arial" pitchFamily="34" charset="0"/>
              <a:buChar char="•"/>
            </a:pPr>
            <a:r>
              <a:rPr lang="en-US" sz="1200" b="1" dirty="0"/>
              <a:t>Role of engineering judgment</a:t>
            </a:r>
            <a:r>
              <a:rPr lang="en-US" sz="1200" b="0" dirty="0"/>
              <a:t> – The tool is designed to be an objective base as</a:t>
            </a:r>
            <a:r>
              <a:rPr lang="en-US" sz="1200" b="0" baseline="0" dirty="0"/>
              <a:t> </a:t>
            </a:r>
            <a:r>
              <a:rPr lang="en-US" sz="1200" b="0" u="sng" baseline="0" dirty="0"/>
              <a:t>support</a:t>
            </a:r>
            <a:r>
              <a:rPr lang="en-US" sz="1200" b="0" u="none" baseline="0" dirty="0"/>
              <a:t> for a final decision on the use of positive protection on the project. The outcome of use of the tool becomes part of the “engineering study” required by the Final Rule.</a:t>
            </a:r>
            <a:endParaRPr lang="en-US" sz="1200" b="1" u="none"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dirty="0"/>
              <a:t>Benefit/cost evaluation</a:t>
            </a:r>
            <a:r>
              <a:rPr lang="en-US" sz="1200" b="0" dirty="0"/>
              <a:t> – There may be economic factors which preclude the use of positive protection. The Cost/Benefit dropdown box provides an N/A option plus four escalating percentages of positive protection cost,</a:t>
            </a:r>
            <a:r>
              <a:rPr lang="en-US" sz="1200" b="0" baseline="0" dirty="0"/>
              <a:t> i.e., purchase, placement, movement and removal costs versus total project cost. The potential exists that, given a strong, objective recommendation for positive protection use based on the percentage of total points possible, cost factors would make the investment unfeasible. However, there may be specific agency policies which do not limit the cost of including positive protection in a project, favoring safety at any cost.</a:t>
            </a:r>
            <a:endParaRPr lang="en-US" sz="1200" b="0" dirty="0"/>
          </a:p>
          <a:p>
            <a:pPr eaLnBrk="1" hangingPunct="1"/>
            <a:r>
              <a:rPr lang="en-US" sz="1200" b="1" dirty="0"/>
              <a:t>Suggested Questions: </a:t>
            </a:r>
            <a:r>
              <a:rPr lang="en-US" sz="1200" dirty="0"/>
              <a:t>How does your agency strike the balance between various forms of information gathering and a final engineering decision on the use of positive protection?</a:t>
            </a:r>
          </a:p>
          <a:p>
            <a:pPr eaLnBrk="1" hangingPunct="1"/>
            <a:r>
              <a:rPr lang="en-US" sz="1200" b="1" dirty="0"/>
              <a:t>Additional Information: </a:t>
            </a:r>
            <a:r>
              <a:rPr lang="en-US" sz="1200" dirty="0"/>
              <a:t>None</a:t>
            </a:r>
            <a:endParaRPr lang="en-US" sz="1200" b="1" dirty="0"/>
          </a:p>
          <a:p>
            <a:pPr eaLnBrk="1" hangingPunct="1"/>
            <a:r>
              <a:rPr lang="en-US" sz="1200" b="1" dirty="0"/>
              <a:t>Possible Problems: </a:t>
            </a:r>
            <a:r>
              <a:rPr lang="en-US" sz="1200" dirty="0"/>
              <a:t>Their may be strong opposition to putting a limit on the value of safety. These objections</a:t>
            </a:r>
            <a:r>
              <a:rPr lang="en-US" sz="1200" baseline="0" dirty="0"/>
              <a:t> are understood and should be validated with a nod toward the reality of cost versus benefit in actual project scenarios.</a:t>
            </a:r>
            <a:endParaRPr lang="en-US" sz="1200" dirty="0"/>
          </a:p>
          <a:p>
            <a:endParaRPr lang="en-US" sz="1200"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32</a:t>
            </a:fld>
            <a:endParaRPr lang="en-US" dirty="0"/>
          </a:p>
        </p:txBody>
      </p:sp>
    </p:spTree>
    <p:extLst>
      <p:ext uri="{BB962C8B-B14F-4D97-AF65-F5344CB8AC3E}">
        <p14:creationId xmlns:p14="http://schemas.microsoft.com/office/powerpoint/2010/main" val="4722600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eaLnBrk="1" hangingPunct="1"/>
            <a:r>
              <a:rPr lang="en-US" sz="1200" b="1" dirty="0"/>
              <a:t>Key Message:</a:t>
            </a:r>
            <a:r>
              <a:rPr lang="en-US" sz="1200" b="1" baseline="0" dirty="0"/>
              <a:t> </a:t>
            </a:r>
            <a:r>
              <a:rPr lang="en-US" sz="1200" b="0" baseline="0" dirty="0"/>
              <a:t>Explaining data needs and condition assessments for the roadway element of the project</a:t>
            </a:r>
            <a:endParaRPr lang="en-US" sz="1200" b="0" dirty="0"/>
          </a:p>
          <a:p>
            <a:pPr eaLnBrk="1" hangingPunct="1"/>
            <a:r>
              <a:rPr lang="en-US" sz="1200" b="1" dirty="0"/>
              <a:t>Est. Presentation Time: </a:t>
            </a:r>
            <a:r>
              <a:rPr lang="en-US" sz="1200" dirty="0"/>
              <a:t>5 minutes</a:t>
            </a:r>
            <a:endParaRPr lang="en-US" sz="1200" b="1" dirty="0"/>
          </a:p>
          <a:p>
            <a:pPr eaLnBrk="1" hangingPunct="1"/>
            <a:r>
              <a:rPr lang="en-US" sz="1200" b="1" dirty="0"/>
              <a:t>Explanation of Cues/Builds: </a:t>
            </a:r>
            <a:r>
              <a:rPr lang="en-US" sz="1200" b="0" dirty="0"/>
              <a:t>None</a:t>
            </a:r>
            <a:endParaRPr lang="en-US" sz="1200" dirty="0"/>
          </a:p>
          <a:p>
            <a:pPr eaLnBrk="1" hangingPunct="1"/>
            <a:r>
              <a:rPr lang="en-US" sz="1200" b="1" dirty="0"/>
              <a:t>Suggested Comments: </a:t>
            </a:r>
          </a:p>
          <a:p>
            <a:pPr lvl="1"/>
            <a:r>
              <a:rPr lang="en-US" b="1" dirty="0">
                <a:latin typeface="Arial" panose="020B0604020202020204" pitchFamily="34" charset="0"/>
              </a:rPr>
              <a:t> Access limitations, if any</a:t>
            </a:r>
            <a:r>
              <a:rPr lang="en-US" b="0" dirty="0">
                <a:latin typeface="Arial" panose="020B0604020202020204" pitchFamily="34" charset="0"/>
              </a:rPr>
              <a:t> – The judgment is made that limited (or controlled) access roadways are higher speed facilities and, therefore, have a greater risk associated with them for motorists and workers. Although the “Speed” factor is similar, this is a way to augment the score where speed is concerned.</a:t>
            </a:r>
            <a:r>
              <a:rPr lang="en-US" b="0" baseline="0" dirty="0">
                <a:latin typeface="Arial" panose="020B0604020202020204" pitchFamily="34" charset="0"/>
              </a:rPr>
              <a:t> Limited access roadways with higher posted speeds will score significantly higher toward the use of positive protection than unlimited access and higher speeds.</a:t>
            </a:r>
            <a:endParaRPr lang="en-US" b="1" dirty="0">
              <a:latin typeface="Arial" panose="020B0604020202020204" pitchFamily="34" charset="0"/>
            </a:endParaRPr>
          </a:p>
          <a:p>
            <a:pPr lvl="1"/>
            <a:r>
              <a:rPr lang="en-US" b="1" dirty="0">
                <a:latin typeface="Arial" panose="020B0604020202020204" pitchFamily="34" charset="0"/>
              </a:rPr>
              <a:t> Posted speed limit</a:t>
            </a:r>
            <a:r>
              <a:rPr lang="en-US" b="0" dirty="0">
                <a:latin typeface="Arial" panose="020B0604020202020204" pitchFamily="34" charset="0"/>
              </a:rPr>
              <a:t> – Much discussion ensued over the proper terminology here. The terms “construction speed”, posted speed” and “design speed” were considered. The term “construction posted speed (B/W)” was eventually selected as it is an enforceable speed and represents engineering judgment for those conditions.</a:t>
            </a:r>
            <a:endParaRPr lang="en-US" b="1" dirty="0">
              <a:latin typeface="Arial" panose="020B0604020202020204" pitchFamily="34" charset="0"/>
            </a:endParaRPr>
          </a:p>
          <a:p>
            <a:pPr lvl="1"/>
            <a:r>
              <a:rPr lang="en-US" b="1" dirty="0">
                <a:latin typeface="Arial" panose="020B0604020202020204" pitchFamily="34" charset="0"/>
              </a:rPr>
              <a:t> Traffic volume and vehicle mix</a:t>
            </a:r>
            <a:r>
              <a:rPr lang="en-US" b="0" dirty="0">
                <a:latin typeface="Arial" panose="020B0604020202020204" pitchFamily="34" charset="0"/>
              </a:rPr>
              <a:t> – A fairly</a:t>
            </a:r>
            <a:r>
              <a:rPr lang="en-US" b="0" baseline="0" dirty="0">
                <a:latin typeface="Arial" panose="020B0604020202020204" pitchFamily="34" charset="0"/>
              </a:rPr>
              <a:t> broad set of conditions was settled on for this factor, given that projects will be constructed on a variety of functional classifications. More volume with a greater percentage of commercial vehicles was considered to be the most likely to benefit from positive protection.</a:t>
            </a:r>
            <a:endParaRPr lang="en-US" b="1" dirty="0">
              <a:latin typeface="Arial" panose="020B0604020202020204" pitchFamily="34" charset="0"/>
            </a:endParaRPr>
          </a:p>
          <a:p>
            <a:pPr lvl="1"/>
            <a:r>
              <a:rPr lang="en-US" b="1" dirty="0">
                <a:latin typeface="Arial" panose="020B0604020202020204" pitchFamily="34" charset="0"/>
              </a:rPr>
              <a:t> Roadway geometry and sight distance issues</a:t>
            </a:r>
            <a:r>
              <a:rPr lang="en-US" b="0" dirty="0">
                <a:latin typeface="Arial" panose="020B0604020202020204" pitchFamily="34" charset="0"/>
              </a:rPr>
              <a:t> – The assumptions is made that the greater the departure from level and straight, the greater the risk and greater the need for positive protection.</a:t>
            </a:r>
            <a:endParaRPr lang="en-US" b="1" dirty="0">
              <a:latin typeface="Arial" panose="020B0604020202020204" pitchFamily="34" charset="0"/>
            </a:endParaRPr>
          </a:p>
          <a:p>
            <a:pPr eaLnBrk="1" hangingPunct="1"/>
            <a:endParaRPr lang="en-US" sz="1200" b="1" dirty="0"/>
          </a:p>
          <a:p>
            <a:pPr eaLnBrk="1" hangingPunct="1"/>
            <a:r>
              <a:rPr lang="en-US" sz="1200" b="1" dirty="0"/>
              <a:t>Suggested Questions: </a:t>
            </a:r>
            <a:r>
              <a:rPr lang="en-US" sz="1200" dirty="0"/>
              <a:t>None</a:t>
            </a:r>
          </a:p>
          <a:p>
            <a:pPr eaLnBrk="1" hangingPunct="1"/>
            <a:r>
              <a:rPr lang="en-US" sz="1200" b="1" dirty="0"/>
              <a:t>Additional Information: </a:t>
            </a:r>
            <a:r>
              <a:rPr lang="en-US" sz="1200" dirty="0"/>
              <a:t>None</a:t>
            </a:r>
            <a:endParaRPr lang="en-US" sz="1200" b="1" dirty="0"/>
          </a:p>
          <a:p>
            <a:pPr eaLnBrk="1" hangingPunct="1"/>
            <a:r>
              <a:rPr lang="en-US" sz="1200" b="1" dirty="0"/>
              <a:t>Possible Problems: </a:t>
            </a:r>
            <a:r>
              <a:rPr lang="en-US" sz="1200" dirty="0"/>
              <a:t>None</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33</a:t>
            </a:fld>
            <a:endParaRPr lang="en-US" dirty="0"/>
          </a:p>
        </p:txBody>
      </p:sp>
    </p:spTree>
    <p:extLst>
      <p:ext uri="{BB962C8B-B14F-4D97-AF65-F5344CB8AC3E}">
        <p14:creationId xmlns:p14="http://schemas.microsoft.com/office/powerpoint/2010/main" val="32739027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eaLnBrk="1" hangingPunct="1"/>
            <a:r>
              <a:rPr lang="en-US" sz="1200" b="1" dirty="0"/>
              <a:t>Key Message:</a:t>
            </a:r>
            <a:r>
              <a:rPr lang="en-US" sz="1200" b="1" baseline="0" dirty="0"/>
              <a:t> </a:t>
            </a:r>
            <a:r>
              <a:rPr lang="en-US" sz="1200" b="0" baseline="0" dirty="0"/>
              <a:t>Discussion of various data elements related to the project.</a:t>
            </a:r>
            <a:endParaRPr lang="en-US" sz="1200" dirty="0"/>
          </a:p>
          <a:p>
            <a:pPr eaLnBrk="1" hangingPunct="1"/>
            <a:r>
              <a:rPr lang="en-US" sz="1200" b="1" dirty="0"/>
              <a:t>Est. Presentation Time: </a:t>
            </a:r>
            <a:r>
              <a:rPr lang="en-US" sz="1200" dirty="0"/>
              <a:t>7 minutes</a:t>
            </a:r>
            <a:endParaRPr lang="en-US" sz="1200" b="1" dirty="0"/>
          </a:p>
          <a:p>
            <a:pPr eaLnBrk="1" hangingPunct="1"/>
            <a:r>
              <a:rPr lang="en-US" sz="1200" b="1" dirty="0"/>
              <a:t>Explanation of Cues/Builds: </a:t>
            </a:r>
            <a:r>
              <a:rPr lang="en-US" sz="1200" b="0" dirty="0"/>
              <a:t>None</a:t>
            </a:r>
            <a:endParaRPr lang="en-US" sz="1200" dirty="0"/>
          </a:p>
          <a:p>
            <a:pPr eaLnBrk="1" hangingPunct="1"/>
            <a:r>
              <a:rPr lang="en-US" sz="1200" b="1" dirty="0"/>
              <a:t>Suggested Comments: </a:t>
            </a:r>
          </a:p>
          <a:p>
            <a:pPr marL="404813" lvl="1" indent="-187325">
              <a:buFont typeface="Arial" pitchFamily="34" charset="0"/>
              <a:buChar char="•"/>
            </a:pPr>
            <a:r>
              <a:rPr lang="en-US" b="1" dirty="0">
                <a:latin typeface="Arial" panose="020B0604020202020204" pitchFamily="34" charset="0"/>
              </a:rPr>
              <a:t> Project duration</a:t>
            </a:r>
            <a:r>
              <a:rPr lang="en-US" b="0" dirty="0">
                <a:latin typeface="Arial" panose="020B0604020202020204" pitchFamily="34" charset="0"/>
              </a:rPr>
              <a:t> – the condition selections for this item were</a:t>
            </a:r>
            <a:r>
              <a:rPr lang="en-US" b="0" baseline="0" dirty="0">
                <a:latin typeface="Arial" panose="020B0604020202020204" pitchFamily="34" charset="0"/>
              </a:rPr>
              <a:t> a composite of many field staff suggestions. They do not meet the definitions in the MUTCD, but have been accepted by field practitioners.</a:t>
            </a:r>
            <a:endParaRPr lang="en-US" b="1" dirty="0">
              <a:latin typeface="Arial" panose="020B0604020202020204" pitchFamily="34" charset="0"/>
            </a:endParaRPr>
          </a:p>
          <a:p>
            <a:pPr marL="404813" lvl="1" indent="-187325">
              <a:buFont typeface="Arial" pitchFamily="34" charset="0"/>
              <a:buChar char="•"/>
            </a:pPr>
            <a:r>
              <a:rPr lang="en-US" b="1" dirty="0">
                <a:latin typeface="Arial" panose="020B0604020202020204" pitchFamily="34" charset="0"/>
              </a:rPr>
              <a:t> Edge drop-off, if applicable</a:t>
            </a:r>
            <a:r>
              <a:rPr lang="en-US" b="0" dirty="0">
                <a:latin typeface="Arial" panose="020B0604020202020204" pitchFamily="34" charset="0"/>
              </a:rPr>
              <a:t> – the assumption is made that the deeper or steeper</a:t>
            </a:r>
            <a:r>
              <a:rPr lang="en-US" b="0" baseline="0" dirty="0">
                <a:latin typeface="Arial" panose="020B0604020202020204" pitchFamily="34" charset="0"/>
              </a:rPr>
              <a:t> the drop-off, the higher the value, building from 1” to greater than 12”</a:t>
            </a:r>
            <a:endParaRPr lang="en-US" b="1" dirty="0">
              <a:latin typeface="Arial" panose="020B0604020202020204" pitchFamily="34" charset="0"/>
            </a:endParaRPr>
          </a:p>
          <a:p>
            <a:pPr marL="404813" lvl="1" indent="-187325">
              <a:buFont typeface="Arial" pitchFamily="34" charset="0"/>
              <a:buChar char="•"/>
            </a:pPr>
            <a:r>
              <a:rPr lang="en-US" b="1" dirty="0">
                <a:latin typeface="Arial" panose="020B0604020202020204" pitchFamily="34" charset="0"/>
              </a:rPr>
              <a:t> Work period(s)</a:t>
            </a:r>
            <a:r>
              <a:rPr lang="en-US" b="0" dirty="0">
                <a:latin typeface="Arial" panose="020B0604020202020204" pitchFamily="34" charset="0"/>
              </a:rPr>
              <a:t> – three conditions were selected to cover day-only, night-only and a combination of both. The assumption is that a continuous day-night operation provides the greatest risk and, therefore, the highest value for that condition.</a:t>
            </a:r>
            <a:endParaRPr lang="en-US" b="1" dirty="0">
              <a:latin typeface="Arial" panose="020B0604020202020204" pitchFamily="34" charset="0"/>
            </a:endParaRPr>
          </a:p>
          <a:p>
            <a:pPr marL="404813" lvl="1" indent="-187325">
              <a:buFont typeface="Arial" pitchFamily="34" charset="0"/>
              <a:buChar char="•"/>
            </a:pPr>
            <a:r>
              <a:rPr lang="en-US" b="1" dirty="0">
                <a:latin typeface="Arial" panose="020B0604020202020204" pitchFamily="34" charset="0"/>
              </a:rPr>
              <a:t> Clear distance to hazard</a:t>
            </a:r>
            <a:r>
              <a:rPr lang="en-US" b="0" dirty="0">
                <a:latin typeface="Arial" panose="020B0604020202020204" pitchFamily="34" charset="0"/>
              </a:rPr>
              <a:t> – the greater the distance – the less</a:t>
            </a:r>
            <a:r>
              <a:rPr lang="en-US" b="0" baseline="0" dirty="0">
                <a:latin typeface="Arial" panose="020B0604020202020204" pitchFamily="34" charset="0"/>
              </a:rPr>
              <a:t> the risk to the worker.</a:t>
            </a:r>
            <a:endParaRPr lang="en-US" b="1" dirty="0">
              <a:latin typeface="Arial" panose="020B0604020202020204" pitchFamily="34" charset="0"/>
            </a:endParaRPr>
          </a:p>
          <a:p>
            <a:pPr marL="404813" lvl="1" indent="-187325">
              <a:buFont typeface="Arial" pitchFamily="34" charset="0"/>
              <a:buChar char="•"/>
            </a:pPr>
            <a:r>
              <a:rPr lang="en-US" b="1" dirty="0">
                <a:latin typeface="Arial" panose="020B0604020202020204" pitchFamily="34" charset="0"/>
              </a:rPr>
              <a:t> Distance between traffic and workers</a:t>
            </a:r>
            <a:r>
              <a:rPr lang="en-US" b="0" dirty="0">
                <a:latin typeface="Arial" panose="020B0604020202020204" pitchFamily="34" charset="0"/>
              </a:rPr>
              <a:t> – Again, the greater the distance, the less the risk</a:t>
            </a:r>
            <a:endParaRPr lang="en-US" b="1" dirty="0">
              <a:latin typeface="Arial" panose="020B0604020202020204" pitchFamily="34" charset="0"/>
            </a:endParaRPr>
          </a:p>
          <a:p>
            <a:pPr marL="404813" lvl="1" indent="-187325">
              <a:buFont typeface="Arial" pitchFamily="34" charset="0"/>
              <a:buChar char="•"/>
            </a:pPr>
            <a:r>
              <a:rPr lang="en-US" b="1" dirty="0">
                <a:latin typeface="Arial" panose="020B0604020202020204" pitchFamily="34" charset="0"/>
              </a:rPr>
              <a:t> Device placement considerations</a:t>
            </a:r>
            <a:r>
              <a:rPr lang="en-US" b="0" dirty="0">
                <a:latin typeface="Arial" panose="020B0604020202020204" pitchFamily="34" charset="0"/>
              </a:rPr>
              <a:t> – this is the only condition with potential</a:t>
            </a:r>
            <a:r>
              <a:rPr lang="en-US" b="0" baseline="0" dirty="0">
                <a:latin typeface="Arial" panose="020B0604020202020204" pitchFamily="34" charset="0"/>
              </a:rPr>
              <a:t> to subtract points toward recommendation for positive protection. There are two elements considered here: 1) The economics of placement and removal – is that investment higher than the potential safety benefit; and 2) is the placement, removal and fixed object hazard, i.e., worker and motorist exposure, greater than the potential benefit that positive protection would provide. </a:t>
            </a:r>
            <a:endParaRPr lang="en-US" b="1" dirty="0">
              <a:latin typeface="Arial" panose="020B0604020202020204" pitchFamily="34" charset="0"/>
            </a:endParaRPr>
          </a:p>
          <a:p>
            <a:pPr marL="404813" lvl="1" indent="-187325">
              <a:buFont typeface="Arial" pitchFamily="34" charset="0"/>
              <a:buChar char="•"/>
            </a:pPr>
            <a:r>
              <a:rPr lang="en-US" b="1" dirty="0">
                <a:latin typeface="Arial" panose="020B0604020202020204" pitchFamily="34" charset="0"/>
              </a:rPr>
              <a:t> Escape path consideration</a:t>
            </a:r>
            <a:r>
              <a:rPr lang="en-US" b="0" dirty="0">
                <a:latin typeface="Arial" panose="020B0604020202020204" pitchFamily="34" charset="0"/>
              </a:rPr>
              <a:t> – the fewer the options for worker</a:t>
            </a:r>
            <a:r>
              <a:rPr lang="en-US" b="0" baseline="0" dirty="0">
                <a:latin typeface="Arial" panose="020B0604020202020204" pitchFamily="34" charset="0"/>
              </a:rPr>
              <a:t> escape, the greater the risk and the greater the value of positive protection.</a:t>
            </a:r>
            <a:endParaRPr lang="en-US" sz="1200" b="1" dirty="0">
              <a:latin typeface="Arial" panose="020B0604020202020204" pitchFamily="34" charset="0"/>
            </a:endParaRPr>
          </a:p>
          <a:p>
            <a:pPr eaLnBrk="1" hangingPunct="1"/>
            <a:r>
              <a:rPr lang="en-US" sz="1200" b="1" dirty="0"/>
              <a:t>Suggested Questions: </a:t>
            </a:r>
            <a:r>
              <a:rPr lang="en-US" sz="1200" dirty="0"/>
              <a:t>Can you give me some situations in your experience related to the last four conditions – clear distance, distance of traffic to worker, device placement considerations and escape paths?</a:t>
            </a:r>
          </a:p>
          <a:p>
            <a:pPr eaLnBrk="1" hangingPunct="1"/>
            <a:r>
              <a:rPr lang="en-US" sz="1200" b="1" dirty="0"/>
              <a:t>Additional Information: </a:t>
            </a:r>
            <a:r>
              <a:rPr lang="en-US" sz="1200" dirty="0"/>
              <a:t>None</a:t>
            </a:r>
            <a:endParaRPr lang="en-US" sz="1200" b="1" dirty="0"/>
          </a:p>
          <a:p>
            <a:pPr eaLnBrk="1" hangingPunct="1"/>
            <a:r>
              <a:rPr lang="en-US" sz="1200" b="1" dirty="0"/>
              <a:t>Possible Problems: </a:t>
            </a:r>
            <a:r>
              <a:rPr lang="en-US" sz="1200" dirty="0"/>
              <a:t>None</a:t>
            </a:r>
          </a:p>
          <a:p>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34</a:t>
            </a:fld>
            <a:endParaRPr lang="en-US" dirty="0"/>
          </a:p>
        </p:txBody>
      </p:sp>
    </p:spTree>
    <p:extLst>
      <p:ext uri="{BB962C8B-B14F-4D97-AF65-F5344CB8AC3E}">
        <p14:creationId xmlns:p14="http://schemas.microsoft.com/office/powerpoint/2010/main" val="22311788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1" hangingPunct="1"/>
            <a:r>
              <a:rPr lang="en-US" sz="1200" b="1" dirty="0"/>
              <a:t>Key Message:</a:t>
            </a:r>
            <a:r>
              <a:rPr lang="en-US" sz="1200" b="1" baseline="0" dirty="0"/>
              <a:t> </a:t>
            </a:r>
            <a:r>
              <a:rPr lang="en-US" sz="1200" b="0" baseline="0" dirty="0"/>
              <a:t>Pointing out the purpose and content of the Assessment Tool User Guide</a:t>
            </a:r>
            <a:endParaRPr lang="en-US" sz="1200" b="0" dirty="0"/>
          </a:p>
          <a:p>
            <a:pPr eaLnBrk="1" hangingPunct="1"/>
            <a:r>
              <a:rPr lang="en-US" sz="1200" b="1" dirty="0"/>
              <a:t>Est. Presentation Time: </a:t>
            </a:r>
            <a:r>
              <a:rPr lang="en-US" sz="1200" b="0" dirty="0"/>
              <a:t>7-10</a:t>
            </a:r>
            <a:r>
              <a:rPr lang="en-US" sz="1200" dirty="0"/>
              <a:t> minute(s)</a:t>
            </a:r>
            <a:endParaRPr lang="en-US" sz="1200" b="1" dirty="0"/>
          </a:p>
          <a:p>
            <a:pPr eaLnBrk="1" hangingPunct="1"/>
            <a:r>
              <a:rPr lang="en-US" sz="1200" b="1" dirty="0"/>
              <a:t>Explanation of Cues/Builds: </a:t>
            </a:r>
            <a:r>
              <a:rPr lang="en-US" sz="1200" b="0" dirty="0"/>
              <a:t>A discussion will follow the class review of the User Guide</a:t>
            </a:r>
            <a:endParaRPr lang="en-US" sz="1200" dirty="0"/>
          </a:p>
          <a:p>
            <a:pPr eaLnBrk="1" hangingPunct="1"/>
            <a:r>
              <a:rPr lang="en-US" sz="1200" b="1" dirty="0"/>
              <a:t>Suggested Comments: </a:t>
            </a:r>
            <a:r>
              <a:rPr lang="en-US" sz="1200" b="0" dirty="0"/>
              <a:t>The tool is comprised of three tabs in an Excel spreadsheet. Tab 1 is the Assessment</a:t>
            </a:r>
            <a:r>
              <a:rPr lang="en-US" sz="1200" b="0" baseline="0" dirty="0"/>
              <a:t> Tool itself;</a:t>
            </a:r>
            <a:r>
              <a:rPr lang="en-US" sz="1200" b="0" dirty="0"/>
              <a:t> Tab 2 is Conclusions and Recommendations along with some possible decision justification language;</a:t>
            </a:r>
            <a:r>
              <a:rPr lang="en-US" sz="1200" b="0" baseline="0" dirty="0"/>
              <a:t> </a:t>
            </a:r>
            <a:r>
              <a:rPr lang="en-US" sz="1200" b="0" dirty="0"/>
              <a:t>Tab 3 is hidden and links to the contents of the Condition Selection drop down boxes. The Guide</a:t>
            </a:r>
            <a:r>
              <a:rPr lang="en-US" sz="1200" b="0" baseline="0" dirty="0"/>
              <a:t> e</a:t>
            </a:r>
            <a:r>
              <a:rPr lang="en-US" sz="1200" b="0" dirty="0"/>
              <a:t>xplains how</a:t>
            </a:r>
            <a:r>
              <a:rPr lang="en-US" sz="1200" b="0" baseline="0" dirty="0"/>
              <a:t> the tool is to be used as well as its flexibility and limitations. The various elements of the Tool are explained and how values are entered and a score and recommendations are presented. The point is emphasized again that the Tool is an objective means of supporting a decision whether or not to use positive protection devices on a particular project and that a final decision must be made after a review by a competent professional.</a:t>
            </a:r>
          </a:p>
          <a:p>
            <a:pPr eaLnBrk="1" hangingPunct="1"/>
            <a:endParaRPr lang="en-US" sz="1200" b="0" baseline="0" dirty="0"/>
          </a:p>
          <a:p>
            <a:pPr eaLnBrk="1" hangingPunct="1"/>
            <a:r>
              <a:rPr lang="en-US" sz="1200" b="0" baseline="0" dirty="0"/>
              <a:t>Let’s take a look at the guide. It’s broken down into five major headings – introductory notes; general instructions for use; general definitions; roadway and project factor definitions; and output and recommendations. Take 5 minutes and review this guide and then we’ll discuss it before we actually take a look at the tool itself. </a:t>
            </a:r>
            <a:endParaRPr lang="en-US" sz="1200" b="0" dirty="0"/>
          </a:p>
          <a:p>
            <a:pPr eaLnBrk="1" hangingPunct="1"/>
            <a:r>
              <a:rPr lang="en-US" sz="1200" b="1" dirty="0"/>
              <a:t>Suggested Questions: (After</a:t>
            </a:r>
            <a:r>
              <a:rPr lang="en-US" sz="1200" b="1" baseline="0" dirty="0"/>
              <a:t> the 5-minute class review of the user guide) </a:t>
            </a:r>
            <a:r>
              <a:rPr lang="en-US" sz="1200" b="0" baseline="0" dirty="0"/>
              <a:t>Do you have any specific questions on the user guide?</a:t>
            </a:r>
            <a:endParaRPr lang="en-US" sz="1200" b="1" dirty="0"/>
          </a:p>
          <a:p>
            <a:pPr eaLnBrk="1" hangingPunct="1"/>
            <a:r>
              <a:rPr lang="en-US" sz="1200" b="1" dirty="0"/>
              <a:t>Additional Information: </a:t>
            </a:r>
            <a:r>
              <a:rPr lang="en-US" sz="1200" b="0" dirty="0"/>
              <a:t>None</a:t>
            </a:r>
          </a:p>
          <a:p>
            <a:pPr eaLnBrk="1" hangingPunct="1"/>
            <a:r>
              <a:rPr lang="en-US" sz="1200" b="1" dirty="0"/>
              <a:t>Possible Problems: </a:t>
            </a:r>
            <a:r>
              <a:rPr lang="en-US" sz="1200" b="0" dirty="0"/>
              <a:t>None</a:t>
            </a:r>
            <a:endParaRPr lang="en-US" sz="12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35</a:t>
            </a:fld>
            <a:endParaRPr lang="en-US" dirty="0"/>
          </a:p>
        </p:txBody>
      </p:sp>
    </p:spTree>
    <p:extLst>
      <p:ext uri="{BB962C8B-B14F-4D97-AF65-F5344CB8AC3E}">
        <p14:creationId xmlns:p14="http://schemas.microsoft.com/office/powerpoint/2010/main" val="3510617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eaLnBrk="1" hangingPunct="1"/>
            <a:r>
              <a:rPr lang="en-US" b="1" dirty="0"/>
              <a:t>Key Message:</a:t>
            </a:r>
            <a:r>
              <a:rPr lang="en-US" b="1" baseline="0" dirty="0"/>
              <a:t> </a:t>
            </a:r>
            <a:r>
              <a:rPr lang="en-US" b="0" baseline="0" dirty="0"/>
              <a:t>Tie this module to the requirements of Subpart K</a:t>
            </a:r>
            <a:endParaRPr lang="en-US" b="0" dirty="0"/>
          </a:p>
          <a:p>
            <a:pPr eaLnBrk="1" hangingPunct="1"/>
            <a:r>
              <a:rPr lang="en-US" b="1" dirty="0"/>
              <a:t>Est. Presentation Time: </a:t>
            </a:r>
            <a:r>
              <a:rPr lang="en-US" dirty="0"/>
              <a:t>Less than 2 minute(s)</a:t>
            </a:r>
            <a:endParaRPr lang="en-US" b="1" dirty="0"/>
          </a:p>
          <a:p>
            <a:pPr eaLnBrk="1" hangingPunct="1"/>
            <a:r>
              <a:rPr lang="en-US" b="1" dirty="0"/>
              <a:t>Explanation of Cues/Builds: </a:t>
            </a:r>
            <a:r>
              <a:rPr lang="en-US" b="0" dirty="0"/>
              <a:t>None</a:t>
            </a:r>
          </a:p>
          <a:p>
            <a:pPr eaLnBrk="1" hangingPunct="1"/>
            <a:r>
              <a:rPr lang="en-US" b="1" dirty="0"/>
              <a:t>Suggested Comments: </a:t>
            </a:r>
            <a:r>
              <a:rPr lang="en-US" b="0" dirty="0"/>
              <a:t>Let’s review the basis </a:t>
            </a:r>
            <a:r>
              <a:rPr lang="en-US" dirty="0"/>
              <a:t>for available</a:t>
            </a:r>
            <a:r>
              <a:rPr lang="en-US" baseline="0" dirty="0"/>
              <a:t> </a:t>
            </a:r>
            <a:r>
              <a:rPr lang="en-US" dirty="0"/>
              <a:t>Positive Protection decision and assessment tools. As we discussed,</a:t>
            </a:r>
            <a:r>
              <a:rPr lang="en-US" baseline="0" dirty="0"/>
              <a:t> i</a:t>
            </a:r>
            <a:r>
              <a:rPr lang="en-US" dirty="0"/>
              <a:t>t emanates</a:t>
            </a:r>
            <a:r>
              <a:rPr lang="en-US" baseline="0" dirty="0"/>
              <a:t> from Subpart K and the requirement to assess the need for Positive Protection based on an engineering study and a methodical process. In this module we will look at some of these processes. Remember that </a:t>
            </a:r>
            <a:r>
              <a:rPr lang="en-US" sz="1200" kern="1200" baseline="0" dirty="0">
                <a:solidFill>
                  <a:schemeClr val="tx1"/>
                </a:solidFill>
                <a:effectLst/>
                <a:latin typeface="Arial" panose="020B0604020202020204" pitchFamily="34" charset="0"/>
                <a:ea typeface="+mn-ea"/>
                <a:cs typeface="+mn-cs"/>
              </a:rPr>
              <a:t>t</a:t>
            </a:r>
            <a:r>
              <a:rPr lang="en-US" sz="1200" kern="1200" dirty="0">
                <a:solidFill>
                  <a:schemeClr val="tx1"/>
                </a:solidFill>
                <a:effectLst/>
                <a:latin typeface="Arial" panose="020B0604020202020204" pitchFamily="34" charset="0"/>
                <a:ea typeface="+mn-ea"/>
                <a:cs typeface="+mn-cs"/>
              </a:rPr>
              <a:t>his subpart is applicable to all Federal-aid highway projects, and its application is encouraged on other highway projects as well.</a:t>
            </a:r>
            <a:endParaRPr lang="en-US" b="1" dirty="0"/>
          </a:p>
          <a:p>
            <a:pPr eaLnBrk="1" hangingPunct="1"/>
            <a:r>
              <a:rPr lang="en-US" b="1" dirty="0"/>
              <a:t>Suggested Questions: </a:t>
            </a:r>
            <a:r>
              <a:rPr lang="en-US" dirty="0"/>
              <a:t>Remember the basis for available</a:t>
            </a:r>
            <a:r>
              <a:rPr lang="en-US" baseline="0" dirty="0"/>
              <a:t> </a:t>
            </a:r>
            <a:r>
              <a:rPr lang="en-US" dirty="0"/>
              <a:t>Positive Protection decision and assessment tools? Remember the requirement for an engineering study?</a:t>
            </a:r>
          </a:p>
          <a:p>
            <a:r>
              <a:rPr lang="en-US" b="1" dirty="0"/>
              <a:t>Additional Information: </a:t>
            </a:r>
            <a:r>
              <a:rPr lang="en-US" sz="1000" b="0" kern="1200" dirty="0">
                <a:solidFill>
                  <a:schemeClr val="tx1"/>
                </a:solidFill>
                <a:latin typeface="Arial" charset="0"/>
                <a:ea typeface="+mn-ea"/>
                <a:cs typeface="+mn-cs"/>
              </a:rPr>
              <a:t>The Rule provided guidance on what factors to consider as part of an engineering study. </a:t>
            </a:r>
            <a:r>
              <a:rPr lang="en-US" b="0" kern="1200" baseline="0" dirty="0">
                <a:solidFill>
                  <a:schemeClr val="tx1"/>
                </a:solidFill>
                <a:latin typeface="Arial" charset="0"/>
                <a:ea typeface="+mn-ea"/>
                <a:cs typeface="+mn-cs"/>
              </a:rPr>
              <a:t>At </a:t>
            </a:r>
            <a:r>
              <a:rPr lang="en-US" kern="1200" baseline="0" dirty="0">
                <a:solidFill>
                  <a:schemeClr val="tx1"/>
                </a:solidFill>
                <a:latin typeface="Arial" charset="0"/>
                <a:ea typeface="+mn-ea"/>
                <a:cs typeface="+mn-cs"/>
              </a:rPr>
              <a:t>a minimum, the rule states that positive protection shall be considered where work zone conditions place workers at increased risk from motorized traffic (e.g., tunnels and bridges that limit worker escape routes, long duration projects on high-speed facilities that place workers in close proximity to motorized traffic, etc.) and where positive protection devices can significantly improve safety (such as to protect a pavement edge drop-off that will be in place overnight or longer). However, the rule does not provide specific requirements or thresholds on positive protection usage. Rather, states are responsible for developing general policies or project-specific decision frameworks for determining situations, locations and types of positive protection to use (e.g., traditional portable concrete barrier or some of the newer barrier technologies). FHWA also encourages states to consider techniques intended to reduce the likelihood that a vehicle intrusion into the work zone will occur at all.</a:t>
            </a:r>
            <a:endParaRPr lang="en-US" b="1" dirty="0"/>
          </a:p>
          <a:p>
            <a:pPr eaLnBrk="1" hangingPunct="1"/>
            <a:r>
              <a:rPr lang="en-US" b="1" dirty="0"/>
              <a:t>Possible Problems: </a:t>
            </a:r>
            <a:r>
              <a:rPr lang="en-US" b="0" dirty="0"/>
              <a:t>This</a:t>
            </a:r>
            <a:r>
              <a:rPr lang="en-US" b="0" baseline="0" dirty="0"/>
              <a:t> was discussed in the introduction module. You are not teaching this again, just giving them a reminder.</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3</a:t>
            </a:fld>
            <a:endParaRPr lang="en-US" dirty="0"/>
          </a:p>
        </p:txBody>
      </p:sp>
    </p:spTree>
    <p:extLst>
      <p:ext uri="{BB962C8B-B14F-4D97-AF65-F5344CB8AC3E}">
        <p14:creationId xmlns:p14="http://schemas.microsoft.com/office/powerpoint/2010/main" val="33297197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eaLnBrk="1" hangingPunct="1"/>
            <a:r>
              <a:rPr lang="en-US" sz="1000" b="1" dirty="0"/>
              <a:t>Key Message:</a:t>
            </a:r>
            <a:r>
              <a:rPr lang="en-US" sz="1000" b="1" baseline="0" dirty="0"/>
              <a:t> </a:t>
            </a:r>
            <a:r>
              <a:rPr lang="en-US" sz="1000" b="0" baseline="0" dirty="0"/>
              <a:t>Become familiar with the first three general instructions for using the tool</a:t>
            </a:r>
            <a:endParaRPr lang="en-US" sz="1000" b="0" dirty="0"/>
          </a:p>
          <a:p>
            <a:pPr eaLnBrk="1" hangingPunct="1"/>
            <a:r>
              <a:rPr lang="en-US" sz="1000" b="1" dirty="0"/>
              <a:t>Est. Presentation Time: </a:t>
            </a:r>
            <a:r>
              <a:rPr lang="en-US" sz="1000" b="0" dirty="0"/>
              <a:t>10</a:t>
            </a:r>
            <a:r>
              <a:rPr lang="en-US" sz="1000" dirty="0"/>
              <a:t> minutes</a:t>
            </a:r>
            <a:endParaRPr lang="en-US" sz="1000" b="1" dirty="0"/>
          </a:p>
          <a:p>
            <a:pPr eaLnBrk="1" hangingPunct="1"/>
            <a:r>
              <a:rPr lang="en-US" sz="1000" b="1" dirty="0"/>
              <a:t>Explanation of Cues/Builds: </a:t>
            </a:r>
            <a:r>
              <a:rPr lang="en-US" sz="1000" b="0" dirty="0"/>
              <a:t>Topics appear on click</a:t>
            </a:r>
          </a:p>
          <a:p>
            <a:pPr eaLnBrk="1" hangingPunct="1"/>
            <a:r>
              <a:rPr lang="en-US" sz="1000" b="1" dirty="0"/>
              <a:t>Suggested Comments: </a:t>
            </a:r>
          </a:p>
          <a:p>
            <a:pPr marL="0" indent="0">
              <a:buNone/>
            </a:pPr>
            <a:r>
              <a:rPr lang="en-US" b="1" dirty="0"/>
              <a:t>1) Decide if there are any of the Factor Weights that you care to customize to more local applicability </a:t>
            </a:r>
            <a:r>
              <a:rPr lang="en-US" b="1" baseline="0" dirty="0"/>
              <a:t>–</a:t>
            </a:r>
            <a:r>
              <a:rPr lang="en-US" b="0" baseline="0" dirty="0"/>
              <a:t> Because conditions vary by functional classification of the roadway and significance of the project, Users may want to review the default weights</a:t>
            </a:r>
            <a:r>
              <a:rPr lang="en-US" dirty="0"/>
              <a:t> given</a:t>
            </a:r>
            <a:r>
              <a:rPr lang="en-US" baseline="0" dirty="0"/>
              <a:t> to the Roadway and Project Factors. The User simply need enter a different value from 1-5 in the box to the right of that Factor. The remainder of the worksheet is locked and no other values may be adjusted.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2) Click on the Condition Selection box across from the Roadway and Project Factor you are considering – </a:t>
            </a:r>
            <a:r>
              <a:rPr lang="en-US" b="0" dirty="0"/>
              <a:t>These Conditions are representative of a majority of cases and were vetted with a broad-ranging practitioner group. If the User does not find a Condition representative of their current project, the tool may be set aside, or a close proximity selected. </a:t>
            </a:r>
            <a:r>
              <a:rPr lang="en-US" dirty="0"/>
              <a:t>The spreadsheet is programmed to zoom the Condition Selection Box to 140% to facilitate viewing. It is also designed to return to 80% when you click elsewhere on the worksheet. If this function does not activate, the version of Excel you use may not support the macro embedded and you may need to increase and decrease your zoom percentage manually. </a:t>
            </a:r>
            <a:endParaRPr lang="en-US" b="1" dirty="0"/>
          </a:p>
          <a:p>
            <a:pPr marL="0" indent="0">
              <a:buNone/>
            </a:pPr>
            <a:r>
              <a:rPr lang="en-US" b="1" dirty="0"/>
              <a:t>3) Select the condition that is most suitable to your project</a:t>
            </a:r>
            <a:r>
              <a:rPr lang="en-US" b="0" dirty="0"/>
              <a:t> – Condition values were assigned from 0-5, generally increasing in value as the potential hazard represented by the Condition increases. Once a Condition has been selected for each Condition dropdown</a:t>
            </a:r>
            <a:r>
              <a:rPr lang="en-US" b="0" baseline="0" dirty="0"/>
              <a:t> box</a:t>
            </a:r>
            <a:r>
              <a:rPr lang="en-US" b="0" dirty="0"/>
              <a:t>, the Assessment Tool will automatically calculate values for each and aggregate the scores to yield of “% of Total Possible”. Since the Weight Factors are customizable, a background calculation sums the total possible based on the User’s choices and yields a “% of Total Possible” based on the customized weights,</a:t>
            </a:r>
            <a:r>
              <a:rPr lang="en-US" b="0" baseline="0" dirty="0"/>
              <a:t> keeping the final percentage in direct relation to the choices made.</a:t>
            </a:r>
            <a:endParaRPr lang="en-US" sz="1000" b="1" dirty="0"/>
          </a:p>
          <a:p>
            <a:pPr eaLnBrk="1" hangingPunct="1"/>
            <a:r>
              <a:rPr lang="en-US" sz="1000" b="1" dirty="0"/>
              <a:t>Suggested Questions: </a:t>
            </a:r>
            <a:r>
              <a:rPr lang="en-US" sz="1000" dirty="0"/>
              <a:t>Given the default weights in the Assessment Tool, are there any that you, personally, would adjust?</a:t>
            </a:r>
          </a:p>
          <a:p>
            <a:pPr eaLnBrk="1" hangingPunct="1"/>
            <a:r>
              <a:rPr lang="en-US" sz="1000" b="1" dirty="0"/>
              <a:t>Additional Information: </a:t>
            </a:r>
            <a:r>
              <a:rPr lang="en-US" sz="1000" dirty="0"/>
              <a:t>None</a:t>
            </a:r>
            <a:endParaRPr lang="en-US" sz="1000" b="1" dirty="0"/>
          </a:p>
          <a:p>
            <a:pPr eaLnBrk="1" hangingPunct="1"/>
            <a:r>
              <a:rPr lang="en-US" sz="1000" b="1" dirty="0"/>
              <a:t>Possible Problems: </a:t>
            </a:r>
            <a:r>
              <a:rPr lang="en-US" sz="1000" b="0" dirty="0"/>
              <a:t>None</a:t>
            </a:r>
            <a:endParaRPr lang="en-US" sz="1000" dirty="0"/>
          </a:p>
          <a:p>
            <a:endParaRPr lang="en-US" dirty="0"/>
          </a:p>
          <a:p>
            <a:endParaRPr lang="en-US" dirty="0"/>
          </a:p>
        </p:txBody>
      </p:sp>
    </p:spTree>
    <p:extLst>
      <p:ext uri="{BB962C8B-B14F-4D97-AF65-F5344CB8AC3E}">
        <p14:creationId xmlns:p14="http://schemas.microsoft.com/office/powerpoint/2010/main" val="28135668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r>
              <a:rPr lang="en-US" sz="1000" b="1" dirty="0"/>
              <a:t>Key Message:</a:t>
            </a:r>
            <a:r>
              <a:rPr lang="en-US" sz="1000" b="1" baseline="0" dirty="0"/>
              <a:t> </a:t>
            </a:r>
            <a:r>
              <a:rPr lang="en-US" sz="1000" b="0" baseline="0" dirty="0"/>
              <a:t>Become familiar with the last three instructions for tool use</a:t>
            </a:r>
            <a:endParaRPr lang="en-US" sz="1000" dirty="0"/>
          </a:p>
          <a:p>
            <a:pPr eaLnBrk="1" hangingPunct="1"/>
            <a:r>
              <a:rPr lang="en-US" sz="1000" b="1" dirty="0"/>
              <a:t>Est. Presentation Time: </a:t>
            </a:r>
            <a:r>
              <a:rPr lang="en-US" sz="1000" dirty="0"/>
              <a:t>10 minutes</a:t>
            </a:r>
            <a:endParaRPr lang="en-US" sz="1000" b="1" dirty="0"/>
          </a:p>
          <a:p>
            <a:pPr eaLnBrk="1" hangingPunct="1"/>
            <a:r>
              <a:rPr lang="en-US" sz="1000" b="1" dirty="0"/>
              <a:t>Explanation of Cues/Builds: </a:t>
            </a:r>
            <a:r>
              <a:rPr lang="en-US" sz="1000" b="0" dirty="0"/>
              <a:t>Topics appear on click</a:t>
            </a:r>
            <a:endParaRPr lang="en-US" sz="1000" dirty="0"/>
          </a:p>
          <a:p>
            <a:pPr eaLnBrk="1" hangingPunct="1"/>
            <a:r>
              <a:rPr lang="en-US" sz="1000" b="1" dirty="0"/>
              <a:t>Suggested Comments: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4) Review the score and</a:t>
            </a:r>
            <a:r>
              <a:rPr lang="en-US" b="1" baseline="0" dirty="0"/>
              <a:t> recommendation </a:t>
            </a:r>
            <a:r>
              <a:rPr lang="en-US" b="1" dirty="0"/>
              <a:t>for reasonableness</a:t>
            </a:r>
            <a:r>
              <a:rPr lang="en-US" b="0" dirty="0"/>
              <a:t> – The Assessment Tool is designed to provide an objective aggregation of values for conditions you select. However, “standing back” and making sure the outcome meets the “reasonableness” factor is the first step in the engineering judgment part of the process.</a:t>
            </a:r>
            <a:endParaRPr lang="en-US" b="1" dirty="0"/>
          </a:p>
          <a:p>
            <a:pPr marL="0" indent="0">
              <a:buNone/>
            </a:pPr>
            <a:r>
              <a:rPr lang="en-US" b="0" dirty="0"/>
              <a:t> – There are</a:t>
            </a:r>
            <a:r>
              <a:rPr lang="en-US" b="0" baseline="0" dirty="0"/>
              <a:t> four ranges and “N/A” to select from. The condition selected here may yield a recommendation that, regardless of the value of the use of positive protection indicated by the recommendation to the right of the “% of Total Possible”, that economic factors may make its use untenable.</a:t>
            </a: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5) Make a final decision on positive protection use based on engineering judgment</a:t>
            </a:r>
            <a:r>
              <a:rPr lang="en-US" dirty="0"/>
              <a:t> - </a:t>
            </a:r>
            <a:r>
              <a:rPr lang="en-US" b="0" dirty="0"/>
              <a:t>The point must be stressed that this assessment tool is an objective </a:t>
            </a:r>
            <a:r>
              <a:rPr lang="en-US" b="0" u="sng" dirty="0"/>
              <a:t>supplement</a:t>
            </a:r>
            <a:r>
              <a:rPr lang="en-US" b="0" u="none" dirty="0"/>
              <a:t> to an engineering study and the final decision must be made through engineering judgment.</a:t>
            </a:r>
            <a:endParaRPr lang="en-US" sz="1000" b="0" dirty="0"/>
          </a:p>
          <a:p>
            <a:pPr eaLnBrk="1" hangingPunct="1"/>
            <a:r>
              <a:rPr lang="en-US" sz="1000" b="1" dirty="0"/>
              <a:t>Suggested Questions: </a:t>
            </a:r>
            <a:r>
              <a:rPr lang="en-US" sz="1000" dirty="0"/>
              <a:t>When we use the term “engineering study” and ‘engineering judgment”, what comes to mind?</a:t>
            </a:r>
          </a:p>
          <a:p>
            <a:pPr eaLnBrk="1" hangingPunct="1"/>
            <a:r>
              <a:rPr lang="en-US" sz="1000" b="1" dirty="0"/>
              <a:t>Additional Information: </a:t>
            </a:r>
            <a:r>
              <a:rPr lang="en-US" sz="1000" dirty="0"/>
              <a:t>Now that we</a:t>
            </a:r>
            <a:r>
              <a:rPr lang="en-US" sz="1000" baseline="0" dirty="0"/>
              <a:t> have an idea of the background, let’s take a look at the Tool itself.</a:t>
            </a:r>
            <a:endParaRPr lang="en-US" sz="1000" b="1" dirty="0"/>
          </a:p>
          <a:p>
            <a:pPr eaLnBrk="1" hangingPunct="1"/>
            <a:r>
              <a:rPr lang="en-US" sz="1000" b="1" dirty="0"/>
              <a:t>Possible Problems: </a:t>
            </a:r>
            <a:r>
              <a:rPr lang="en-US" sz="1000" b="0" dirty="0"/>
              <a:t>Demonstrate</a:t>
            </a:r>
            <a:r>
              <a:rPr lang="en-US" sz="1000" b="0" baseline="0" dirty="0"/>
              <a:t> the Excel tool live on the screen. This slide is for information only. Hide if not needed.</a:t>
            </a:r>
            <a:endParaRPr lang="en-US" sz="1000" dirty="0"/>
          </a:p>
          <a:p>
            <a:endParaRPr lang="en-US" dirty="0"/>
          </a:p>
          <a:p>
            <a:endParaRPr lang="en-US" dirty="0"/>
          </a:p>
        </p:txBody>
      </p:sp>
    </p:spTree>
    <p:extLst>
      <p:ext uri="{BB962C8B-B14F-4D97-AF65-F5344CB8AC3E}">
        <p14:creationId xmlns:p14="http://schemas.microsoft.com/office/powerpoint/2010/main" val="12422059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r>
              <a:rPr lang="en-US" sz="1000" b="1" dirty="0"/>
              <a:t>Key Message:</a:t>
            </a:r>
            <a:r>
              <a:rPr lang="en-US" sz="1000" b="1" baseline="0" dirty="0"/>
              <a:t> </a:t>
            </a:r>
            <a:r>
              <a:rPr lang="en-US" sz="1000" b="0" baseline="0" dirty="0"/>
              <a:t>Explanation of data entry process and customization of the weight factors</a:t>
            </a:r>
            <a:endParaRPr lang="en-US" sz="1000" dirty="0"/>
          </a:p>
          <a:p>
            <a:pPr eaLnBrk="1" hangingPunct="1"/>
            <a:r>
              <a:rPr lang="en-US" sz="1000" b="1" dirty="0"/>
              <a:t>Est. Presentation Time: </a:t>
            </a:r>
            <a:r>
              <a:rPr lang="en-US" sz="1000" b="0" dirty="0"/>
              <a:t>2</a:t>
            </a:r>
            <a:r>
              <a:rPr lang="en-US" sz="1000" dirty="0"/>
              <a:t> minutes</a:t>
            </a:r>
            <a:endParaRPr lang="en-US" sz="1000" b="1"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Explanation of Cues/Builds: </a:t>
            </a:r>
            <a:r>
              <a:rPr lang="en-US" sz="1000" b="0" dirty="0"/>
              <a:t> The instructor brings up the assessment tool as a separate file and walks participants through its use. Review the layout of the tool, including headings, project and roadway factors, function of the dropdown boxes, values,</a:t>
            </a:r>
            <a:r>
              <a:rPr lang="en-US" sz="1000" b="0" baseline="0" dirty="0"/>
              <a:t> scores, percent of total possible, recommendations and B/C outcome. Adjust a Factor Weight to demonstrate this option.  Select various Conditions from the drop down boxes to demonstrate how the final score and recommendation changes. </a:t>
            </a:r>
            <a:r>
              <a:rPr lang="en-US" sz="1000" b="0" dirty="0"/>
              <a:t>Following the explanation of the workings of the tool, the instructor should go through each Condition Selection dropdown box to show participants what Conditions have been loaded into the Tool. Following this review, the instructor should ask participants to suggest</a:t>
            </a:r>
            <a:r>
              <a:rPr lang="en-US" sz="1000" b="0" baseline="0" dirty="0"/>
              <a:t> changes to the Factor Weights to illustrate how the values change with the different factors. At least once during the discussion, make sure to select factors and conditions that change the “% of Total Possible “ to the three ranges: &lt;50%; 50% - 75%; 76 – 100%</a:t>
            </a:r>
            <a:endParaRPr lang="en-US" sz="1000" dirty="0"/>
          </a:p>
          <a:p>
            <a:pPr eaLnBrk="1" hangingPunct="1"/>
            <a:r>
              <a:rPr lang="en-US" sz="1000" b="1" dirty="0"/>
              <a:t>Suggested Comments:  </a:t>
            </a:r>
            <a:r>
              <a:rPr lang="en-US" sz="1000" b="0" dirty="0"/>
              <a:t>The Conditions in the dropdown</a:t>
            </a:r>
            <a:r>
              <a:rPr lang="en-US" sz="1000" b="0" baseline="0" dirty="0"/>
              <a:t> boxes paired with the Weight Factor determine the Condition Values. The higher the Weight Factor and the more potentially hazardous the Condition, the higher the Condition Value and the more the value contributes to a higher “% of Total Possible” and recommendation of positive protection use.</a:t>
            </a:r>
            <a:endParaRPr lang="en-US" sz="1000" b="1" dirty="0"/>
          </a:p>
          <a:p>
            <a:pPr eaLnBrk="1" hangingPunct="1"/>
            <a:r>
              <a:rPr lang="en-US" sz="1000" b="1" dirty="0"/>
              <a:t>Suggested Questions (choose two Roadway or Project Factors to use as</a:t>
            </a:r>
            <a:r>
              <a:rPr lang="en-US" sz="1000" b="1" baseline="0" dirty="0"/>
              <a:t> examples)</a:t>
            </a:r>
            <a:r>
              <a:rPr lang="en-US" sz="1000" b="1" dirty="0"/>
              <a:t>: </a:t>
            </a:r>
            <a:r>
              <a:rPr lang="en-US" sz="1000" dirty="0"/>
              <a:t>What situations would contribute to adjustment of </a:t>
            </a:r>
            <a:r>
              <a:rPr lang="en-US" sz="1000" b="1" dirty="0"/>
              <a:t>(discuss the two selected factors you chose)</a:t>
            </a:r>
          </a:p>
          <a:p>
            <a:pPr eaLnBrk="1" hangingPunct="1"/>
            <a:r>
              <a:rPr lang="en-US" sz="1000" b="1" dirty="0"/>
              <a:t>Additional Information: </a:t>
            </a:r>
            <a:r>
              <a:rPr lang="en-US" sz="1000" b="0" dirty="0"/>
              <a:t>Refer</a:t>
            </a:r>
            <a:r>
              <a:rPr lang="en-US" sz="1000" b="0" baseline="0" dirty="0"/>
              <a:t> to Module 3. </a:t>
            </a:r>
            <a:endParaRPr lang="en-US" sz="1000" b="1" dirty="0"/>
          </a:p>
          <a:p>
            <a:pPr eaLnBrk="1" hangingPunct="1"/>
            <a:r>
              <a:rPr lang="en-US" sz="1000" b="1" dirty="0"/>
              <a:t>Possible Problems: </a:t>
            </a:r>
            <a:r>
              <a:rPr lang="en-US" sz="1000" b="0" dirty="0"/>
              <a:t>Demonstrate</a:t>
            </a:r>
            <a:r>
              <a:rPr lang="en-US" sz="1000" b="0" baseline="0" dirty="0"/>
              <a:t> the Excel tool live on the screen </a:t>
            </a:r>
            <a:r>
              <a:rPr lang="en-US" sz="1000" b="1" baseline="0" dirty="0"/>
              <a:t>using the separate Excel Tool file</a:t>
            </a:r>
            <a:r>
              <a:rPr lang="en-US" sz="1000" b="0" baseline="0" dirty="0"/>
              <a:t>. This slide is for information only. Hide if not needed</a:t>
            </a:r>
            <a:r>
              <a:rPr lang="en-US" sz="1000" b="1" baseline="0" dirty="0"/>
              <a:t>, i.e., discussion is conducted using the Excel Tool itself</a:t>
            </a:r>
            <a:r>
              <a:rPr lang="en-US" sz="1000" b="0" baseline="0" dirty="0"/>
              <a:t>. </a:t>
            </a:r>
            <a:r>
              <a:rPr lang="en-US" sz="1000" dirty="0"/>
              <a:t>Going through all of the dropdown box conditions and changing several of the Weight Factors could be very time consuming. The instructor may want to abbreviate the explanation</a:t>
            </a:r>
            <a:r>
              <a:rPr lang="en-US" sz="1000" baseline="0" dirty="0"/>
              <a:t> or have pre-prepared example</a:t>
            </a:r>
            <a:endParaRPr lang="en-US" sz="1000" dirty="0"/>
          </a:p>
          <a:p>
            <a:endParaRPr lang="en-US" dirty="0"/>
          </a:p>
        </p:txBody>
      </p:sp>
    </p:spTree>
    <p:extLst>
      <p:ext uri="{BB962C8B-B14F-4D97-AF65-F5344CB8AC3E}">
        <p14:creationId xmlns:p14="http://schemas.microsoft.com/office/powerpoint/2010/main" val="6333020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Discuss outcomes of scoring</a:t>
            </a:r>
            <a:endParaRPr lang="en-US" sz="1000" b="0" dirty="0"/>
          </a:p>
          <a:p>
            <a:pPr eaLnBrk="1" hangingPunct="1"/>
            <a:r>
              <a:rPr lang="en-US" sz="1000" b="1" dirty="0"/>
              <a:t>Est. Presentation Time: </a:t>
            </a:r>
            <a:r>
              <a:rPr lang="en-US" sz="1000" b="0" dirty="0"/>
              <a:t>1-2</a:t>
            </a:r>
            <a:r>
              <a:rPr lang="en-US" sz="1000" dirty="0"/>
              <a:t> minutes</a:t>
            </a:r>
            <a:endParaRPr lang="en-US" sz="1000" b="1"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Explanation of Cues/Builds: </a:t>
            </a:r>
            <a:r>
              <a:rPr lang="en-US" sz="1000" b="0" dirty="0"/>
              <a:t> Explain that the recommendations for both the “% of Total Possible” and “B/C Considerations” outcomes have their source in the Conclusions and Recommendations tab (3</a:t>
            </a:r>
            <a:r>
              <a:rPr lang="en-US" sz="1000" b="0" baseline="30000" dirty="0"/>
              <a:t>rd</a:t>
            </a:r>
            <a:r>
              <a:rPr lang="en-US" sz="1000" b="0" dirty="0"/>
              <a:t> tab), which will be discussed in the next two slides.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Suggested Comments:  </a:t>
            </a:r>
            <a:r>
              <a:rPr lang="en-US" sz="1000" b="0" dirty="0"/>
              <a:t>The recommendations for both the “% of Total Possible” and the “B/C Considerations” are based on the scores and conditions selected as demonstrated in the previous slide. The Conclusions and Recommendations tab is</a:t>
            </a:r>
            <a:r>
              <a:rPr lang="en-US" sz="1000" b="0" baseline="0" dirty="0"/>
              <a:t> the source for those recommendations. As discussed in the last slide, the guidance moves progressively toward more solid recommendation of positive protection use as the “% of Total Possible” increases. The outcome for the “B/C Consideration” is considered separately due to the fact that, although conditions may lean toward positive protection use, the cost of purchase, placement and removal may be economically prohibitive.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Suggested Questions: </a:t>
            </a:r>
            <a:r>
              <a:rPr lang="en-US" sz="1000" dirty="0"/>
              <a:t>Have you ever faced the situation where cost of positive protection stopped its consideration</a:t>
            </a:r>
            <a:r>
              <a:rPr lang="en-US" sz="1000" baseline="0" dirty="0"/>
              <a:t> for use on a project even though conditions may have warranted its use?</a:t>
            </a:r>
            <a:endParaRPr lang="en-US" sz="1000" dirty="0"/>
          </a:p>
          <a:p>
            <a:pPr eaLnBrk="1" hangingPunct="1"/>
            <a:r>
              <a:rPr lang="en-US" sz="1000" b="1" dirty="0"/>
              <a:t>Additional Information: </a:t>
            </a:r>
            <a:r>
              <a:rPr lang="en-US" sz="1000" b="0" baseline="0" dirty="0"/>
              <a:t>As stated previously, the tool is intended as an objective </a:t>
            </a:r>
            <a:r>
              <a:rPr lang="en-US" sz="1000" b="0" u="sng" baseline="0" dirty="0"/>
              <a:t>supplement</a:t>
            </a:r>
            <a:r>
              <a:rPr lang="en-US" sz="1000" b="0" u="none" baseline="0" dirty="0"/>
              <a:t> to the decision based on an engineering study and judgment.</a:t>
            </a:r>
            <a:endParaRPr lang="en-US" sz="1000" b="1" dirty="0"/>
          </a:p>
          <a:p>
            <a:pPr eaLnBrk="1" hangingPunct="1"/>
            <a:r>
              <a:rPr lang="en-US" sz="1000" b="1" dirty="0"/>
              <a:t>Possible Problems: </a:t>
            </a:r>
            <a:r>
              <a:rPr lang="en-US" sz="1000" b="0" dirty="0"/>
              <a:t>Demonstrate</a:t>
            </a:r>
            <a:r>
              <a:rPr lang="en-US" sz="1000" b="0" baseline="0" dirty="0"/>
              <a:t> the Excel tool live on the screen. </a:t>
            </a:r>
            <a:r>
              <a:rPr lang="en-US" sz="1000" b="1" strike="noStrike" baseline="0" dirty="0"/>
              <a:t>U</a:t>
            </a:r>
            <a:r>
              <a:rPr lang="en-US" sz="1000" b="1" baseline="0" dirty="0"/>
              <a:t>se this slide as an instructor reference as the actual Excel Tool file is being viewed.</a:t>
            </a:r>
            <a:endParaRPr lang="en-US" b="1" dirty="0"/>
          </a:p>
        </p:txBody>
      </p:sp>
    </p:spTree>
    <p:extLst>
      <p:ext uri="{BB962C8B-B14F-4D97-AF65-F5344CB8AC3E}">
        <p14:creationId xmlns:p14="http://schemas.microsoft.com/office/powerpoint/2010/main" val="29150736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Discuss possible outcomes of scoring for the “% of Total Possible”</a:t>
            </a:r>
            <a:endParaRPr lang="en-US" sz="1000" b="0" dirty="0"/>
          </a:p>
          <a:p>
            <a:pPr eaLnBrk="1" hangingPunct="1"/>
            <a:r>
              <a:rPr lang="en-US" sz="1000" b="1" dirty="0"/>
              <a:t>Est. Presentation Time: </a:t>
            </a:r>
            <a:r>
              <a:rPr lang="en-US" sz="1000" b="0" dirty="0"/>
              <a:t>2-3</a:t>
            </a:r>
            <a:r>
              <a:rPr lang="en-US" sz="1000" dirty="0"/>
              <a:t> minutes</a:t>
            </a:r>
            <a:endParaRPr lang="en-US" sz="1000" b="1"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Explanation of Cues/Builds: </a:t>
            </a:r>
            <a:r>
              <a:rPr lang="en-US" sz="1000" b="0" dirty="0"/>
              <a:t> The instructor should close the tool Excel file and work again from the course PowerPoint. This portion of the Conclusions and Recommendations tab (3</a:t>
            </a:r>
            <a:r>
              <a:rPr lang="en-US" sz="1000" b="0" baseline="30000" dirty="0"/>
              <a:t>rd</a:t>
            </a:r>
            <a:r>
              <a:rPr lang="en-US" sz="1000" b="0" dirty="0"/>
              <a:t> tab) shows the source of the “% of Total Possible” recommendation based on the percentage in the cell</a:t>
            </a:r>
            <a:r>
              <a:rPr lang="en-US" sz="1000" b="0" baseline="0" dirty="0"/>
              <a:t>.</a:t>
            </a:r>
            <a:endParaRPr lang="en-US" sz="1000"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Suggested Comments:  </a:t>
            </a:r>
            <a:r>
              <a:rPr lang="en-US" sz="1000" b="0" dirty="0"/>
              <a:t>As demonstrated in our</a:t>
            </a:r>
            <a:r>
              <a:rPr lang="en-US" sz="1000" b="0" baseline="0" dirty="0"/>
              <a:t> discussion of the assessment tool</a:t>
            </a:r>
            <a:r>
              <a:rPr lang="en-US" sz="1000" b="0" dirty="0"/>
              <a:t>, the recommendations for both the “% of Total Possible” and the “B/C Considerations” are based on the scores and conditions selected. The Conclusions and Recommendations tab is</a:t>
            </a:r>
            <a:r>
              <a:rPr lang="en-US" sz="1000" b="0" baseline="0" dirty="0"/>
              <a:t> the source for those recommendations. Notice that each of these recommendations stops short of a definitive decision. Each intentionally leaves the door open to engineering judgment. Again, the value listed in the “% of Total Possible” pulls one of these recommendations as an objective outcome.</a:t>
            </a:r>
            <a:endParaRPr lang="en-US" sz="1000" b="1" dirty="0"/>
          </a:p>
          <a:p>
            <a:pPr eaLnBrk="1" hangingPunct="1"/>
            <a:r>
              <a:rPr lang="en-US" sz="1000" b="1" dirty="0"/>
              <a:t>Suggested Questions: </a:t>
            </a:r>
            <a:r>
              <a:rPr lang="en-US" sz="1000" dirty="0"/>
              <a:t>None</a:t>
            </a:r>
          </a:p>
          <a:p>
            <a:pPr eaLnBrk="1" hangingPunct="1"/>
            <a:r>
              <a:rPr lang="en-US" sz="1000" b="1" dirty="0"/>
              <a:t>Additional Information: </a:t>
            </a:r>
            <a:r>
              <a:rPr lang="en-US" sz="1000" b="0" baseline="0" dirty="0"/>
              <a:t>None</a:t>
            </a:r>
            <a:endParaRPr lang="en-US" sz="1000" b="1" dirty="0"/>
          </a:p>
          <a:p>
            <a:pPr eaLnBrk="1" hangingPunct="1"/>
            <a:r>
              <a:rPr lang="en-US" sz="1000" b="1" dirty="0"/>
              <a:t>Possible Problems: </a:t>
            </a:r>
            <a:r>
              <a:rPr lang="en-US" sz="1000" b="0" dirty="0"/>
              <a:t>Demonstrate</a:t>
            </a:r>
            <a:r>
              <a:rPr lang="en-US" sz="1000" b="0" baseline="0" dirty="0"/>
              <a:t> the Excel tool live on the screen. This slide is for information only. Hide if not needed. </a:t>
            </a:r>
            <a:r>
              <a:rPr lang="en-US" sz="1000" dirty="0"/>
              <a:t>Participants may differ on the language used in the recommendations, notes or additional justification. The instructor should thank the participant for their input</a:t>
            </a:r>
            <a:r>
              <a:rPr lang="en-US" sz="1000" baseline="0" dirty="0"/>
              <a:t> and note suggestions for future consideration when a course update is undertaken.</a:t>
            </a:r>
            <a:endParaRPr lang="en-US" dirty="0"/>
          </a:p>
          <a:p>
            <a:endParaRPr lang="en-US" dirty="0"/>
          </a:p>
          <a:p>
            <a:endParaRPr lang="en-US" dirty="0"/>
          </a:p>
        </p:txBody>
      </p:sp>
    </p:spTree>
    <p:extLst>
      <p:ext uri="{BB962C8B-B14F-4D97-AF65-F5344CB8AC3E}">
        <p14:creationId xmlns:p14="http://schemas.microsoft.com/office/powerpoint/2010/main" val="38126999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Discuss outcomes of “B/C Considerations” </a:t>
            </a:r>
            <a:endParaRPr lang="en-US" sz="1000" b="0" dirty="0"/>
          </a:p>
          <a:p>
            <a:pPr eaLnBrk="1" hangingPunct="1"/>
            <a:r>
              <a:rPr lang="en-US" sz="1000" b="1" dirty="0"/>
              <a:t>Est. Presentation Time: </a:t>
            </a:r>
            <a:r>
              <a:rPr lang="en-US" sz="1000" b="0" dirty="0"/>
              <a:t>2</a:t>
            </a:r>
            <a:r>
              <a:rPr lang="en-US" sz="1000" dirty="0"/>
              <a:t> minutes</a:t>
            </a:r>
            <a:endParaRPr lang="en-US" sz="1000" b="1"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Explanation of Cues/Builds: </a:t>
            </a:r>
            <a:r>
              <a:rPr lang="en-US" sz="1000" b="0" dirty="0"/>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Suggested Comments:  </a:t>
            </a:r>
            <a:r>
              <a:rPr lang="en-US" sz="1000" b="0" dirty="0"/>
              <a:t>The recommendations for the “B/C Considerations” are based on the estimated percent the purchase, placement, adjustment and removal of the positive protection cost is of the estimated</a:t>
            </a:r>
            <a:r>
              <a:rPr lang="en-US" sz="1000" b="0" baseline="0" dirty="0"/>
              <a:t> total project cost. Again, the language here leaves plenty of room for engineering judgment if certain circumstances call for a decision other than what is recommended from the tool. Also included in Tab 3 is guidance for documentation of the decision made with suggestions on additional justification of positive protection use and suggested documentation for deciding against its use when the assessment tool indicates it may be recommended. </a:t>
            </a:r>
            <a:endParaRPr lang="en-US" sz="1000" b="1" dirty="0"/>
          </a:p>
          <a:p>
            <a:pPr eaLnBrk="1" hangingPunct="1"/>
            <a:r>
              <a:rPr lang="en-US" sz="1000" b="1" dirty="0"/>
              <a:t>Suggested Questions: </a:t>
            </a:r>
            <a:r>
              <a:rPr lang="en-US" sz="1000" dirty="0"/>
              <a:t>None</a:t>
            </a:r>
          </a:p>
          <a:p>
            <a:pPr eaLnBrk="1" hangingPunct="1"/>
            <a:r>
              <a:rPr lang="en-US" sz="1000" b="1" dirty="0"/>
              <a:t>Additional Information: </a:t>
            </a:r>
            <a:r>
              <a:rPr lang="en-US" sz="1000" b="0" dirty="0"/>
              <a:t>B/C = benefit/cost</a:t>
            </a:r>
          </a:p>
          <a:p>
            <a:pPr eaLnBrk="1" hangingPunct="1"/>
            <a:r>
              <a:rPr lang="en-US" sz="1000" b="1" dirty="0"/>
              <a:t>Possible Problems: </a:t>
            </a:r>
            <a:r>
              <a:rPr lang="en-US" sz="1000" b="0" dirty="0"/>
              <a:t>Demonstrate</a:t>
            </a:r>
            <a:r>
              <a:rPr lang="en-US" sz="1000" b="0" baseline="0" dirty="0"/>
              <a:t> the Excel tool live on the screen. This slide is for information only. Hide if not needed. </a:t>
            </a:r>
            <a:r>
              <a:rPr lang="en-US" sz="1000" dirty="0"/>
              <a:t>Participants may differ on the language used in the recommendations, notes or additional justification. The instructor should thank the participant for their input</a:t>
            </a:r>
            <a:r>
              <a:rPr lang="en-US" sz="1000" baseline="0" dirty="0"/>
              <a:t> and note suggestions for future consideration when a course update is undertaken.</a:t>
            </a:r>
            <a:endParaRPr lang="en-US" dirty="0"/>
          </a:p>
          <a:p>
            <a:endParaRPr lang="en-US" dirty="0"/>
          </a:p>
          <a:p>
            <a:endParaRPr lang="en-US" dirty="0"/>
          </a:p>
        </p:txBody>
      </p:sp>
    </p:spTree>
    <p:extLst>
      <p:ext uri="{BB962C8B-B14F-4D97-AF65-F5344CB8AC3E}">
        <p14:creationId xmlns:p14="http://schemas.microsoft.com/office/powerpoint/2010/main" val="9950930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Apply assessment tool to a real-world example No. 1</a:t>
            </a:r>
            <a:endParaRPr lang="en-US" sz="1000" b="0" dirty="0"/>
          </a:p>
          <a:p>
            <a:pPr eaLnBrk="1" hangingPunct="1"/>
            <a:r>
              <a:rPr lang="en-US" sz="1000" b="1" dirty="0"/>
              <a:t>Est. Presentation Time: </a:t>
            </a:r>
            <a:r>
              <a:rPr lang="en-US" sz="1000" dirty="0"/>
              <a:t>Less than 1 minute(s)</a:t>
            </a:r>
            <a:endParaRPr lang="en-US" sz="1000" b="1" dirty="0"/>
          </a:p>
          <a:p>
            <a:pPr eaLnBrk="1" hangingPunct="1"/>
            <a:r>
              <a:rPr lang="en-US" sz="1000" b="1" dirty="0"/>
              <a:t>Explanation of Cues/Builds: </a:t>
            </a:r>
            <a:r>
              <a:rPr lang="en-US" sz="1000" b="0"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1" dirty="0"/>
              <a:t>Suggested Comments: </a:t>
            </a:r>
            <a:r>
              <a:rPr lang="en-US" sz="1000" b="0" i="0" dirty="0"/>
              <a:t>The project</a:t>
            </a:r>
            <a:r>
              <a:rPr lang="en-US" sz="1000" b="0" i="0" baseline="0" dirty="0"/>
              <a:t> type is: </a:t>
            </a:r>
            <a:r>
              <a:rPr lang="en-US" dirty="0"/>
              <a:t>Overlay project on freeway.</a:t>
            </a:r>
            <a:r>
              <a:rPr lang="en-US" baseline="0" dirty="0"/>
              <a:t> The project-specific data is shown. Enter this information in the tool and apply weight factors</a:t>
            </a:r>
            <a:endParaRPr lang="en-US" sz="1000" b="0" i="0" dirty="0"/>
          </a:p>
          <a:p>
            <a:pPr eaLnBrk="1" hangingPunct="1"/>
            <a:r>
              <a:rPr lang="en-US" sz="1000" b="1" dirty="0"/>
              <a:t>Suggested Questions: </a:t>
            </a:r>
            <a:r>
              <a:rPr lang="en-US" sz="1000" b="0" dirty="0"/>
              <a:t>None</a:t>
            </a:r>
            <a:endParaRPr lang="en-US" sz="100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Additional Information: </a:t>
            </a:r>
            <a:r>
              <a:rPr lang="en-US" dirty="0"/>
              <a:t>None</a:t>
            </a:r>
            <a:endParaRPr lang="en-US" sz="1000" b="1" dirty="0"/>
          </a:p>
          <a:p>
            <a:pPr eaLnBrk="1" hangingPunct="1"/>
            <a:r>
              <a:rPr lang="en-US" sz="1000" b="1" dirty="0"/>
              <a:t>Possible Problems: </a:t>
            </a:r>
            <a:r>
              <a:rPr lang="en-US" sz="1000" dirty="0"/>
              <a:t>Three scenarios</a:t>
            </a:r>
            <a:r>
              <a:rPr lang="en-US" sz="1000" baseline="0" dirty="0"/>
              <a:t> are provided. Adjust depending on available time and participants’ interests. Instructor may do this him/herself or have students do it in groups, which may be more time consuming. Consider doing the first one and let the students do the other(s).</a:t>
            </a:r>
            <a:endParaRPr lang="en-US" sz="1000" dirty="0"/>
          </a:p>
        </p:txBody>
      </p:sp>
    </p:spTree>
    <p:extLst>
      <p:ext uri="{BB962C8B-B14F-4D97-AF65-F5344CB8AC3E}">
        <p14:creationId xmlns:p14="http://schemas.microsoft.com/office/powerpoint/2010/main" val="22878657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Illustrate the example</a:t>
            </a:r>
            <a:endParaRPr lang="en-US" sz="1000" b="0" dirty="0"/>
          </a:p>
          <a:p>
            <a:pPr eaLnBrk="1" hangingPunct="1"/>
            <a:r>
              <a:rPr lang="en-US" sz="1000" b="1" dirty="0"/>
              <a:t>Est. Presentation Time: </a:t>
            </a:r>
            <a:r>
              <a:rPr lang="en-US" sz="1000" dirty="0"/>
              <a:t>Less than 1 minute(s)</a:t>
            </a:r>
            <a:endParaRPr lang="en-US" sz="1000" b="1" dirty="0"/>
          </a:p>
          <a:p>
            <a:pPr eaLnBrk="1" hangingPunct="1"/>
            <a:r>
              <a:rPr lang="en-US" sz="1000" b="1" dirty="0"/>
              <a:t>Explanation of Cues/Builds: </a:t>
            </a:r>
            <a:r>
              <a:rPr lang="en-US" sz="1000" b="0" dirty="0"/>
              <a:t>None</a:t>
            </a:r>
          </a:p>
          <a:p>
            <a:r>
              <a:rPr lang="en-US" sz="1000" b="1" dirty="0"/>
              <a:t>Suggested Comments: </a:t>
            </a:r>
            <a:r>
              <a:rPr lang="en-US" sz="1000" b="0" i="0" dirty="0"/>
              <a:t>This photo</a:t>
            </a:r>
            <a:r>
              <a:rPr lang="en-US" sz="1000" b="0" i="0" baseline="0" dirty="0"/>
              <a:t> gives you an idea of the project in question.</a:t>
            </a:r>
            <a:endParaRPr lang="en-US" sz="1000" b="0" i="0" dirty="0"/>
          </a:p>
          <a:p>
            <a:pPr eaLnBrk="1" hangingPunct="1"/>
            <a:r>
              <a:rPr lang="en-US" sz="1000" b="1" dirty="0"/>
              <a:t>Suggested Questions: </a:t>
            </a:r>
            <a:r>
              <a:rPr lang="en-US" sz="1000" b="0" dirty="0"/>
              <a:t>What do</a:t>
            </a:r>
            <a:r>
              <a:rPr lang="en-US" sz="1000" b="0" baseline="0" dirty="0"/>
              <a:t> you observe from this picture? How can Positive Protection help? Other strategies?</a:t>
            </a:r>
            <a:endParaRPr lang="en-US" sz="100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Additional Information: </a:t>
            </a:r>
            <a:r>
              <a:rPr lang="en-US" dirty="0"/>
              <a:t>Photo from</a:t>
            </a:r>
            <a:r>
              <a:rPr lang="en-US" baseline="0" dirty="0"/>
              <a:t> Washington State Webpage.</a:t>
            </a:r>
            <a:endParaRPr lang="en-US" sz="1000" b="1" dirty="0"/>
          </a:p>
          <a:p>
            <a:pPr eaLnBrk="1" hangingPunct="1"/>
            <a:r>
              <a:rPr lang="en-US" sz="1000" b="1" dirty="0"/>
              <a:t>Possible Problems: </a:t>
            </a:r>
            <a:r>
              <a:rPr lang="en-US" sz="1000"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44</a:t>
            </a:fld>
            <a:endParaRPr lang="en-US" dirty="0"/>
          </a:p>
        </p:txBody>
      </p:sp>
    </p:spTree>
    <p:extLst>
      <p:ext uri="{BB962C8B-B14F-4D97-AF65-F5344CB8AC3E}">
        <p14:creationId xmlns:p14="http://schemas.microsoft.com/office/powerpoint/2010/main" val="41753840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Discussion of scenario</a:t>
            </a:r>
            <a:endParaRPr lang="en-US" sz="1000" b="0" dirty="0"/>
          </a:p>
          <a:p>
            <a:pPr eaLnBrk="1" hangingPunct="1"/>
            <a:r>
              <a:rPr lang="en-US" sz="1000" b="1" dirty="0"/>
              <a:t>Est. Presentation Time: </a:t>
            </a:r>
            <a:r>
              <a:rPr lang="en-US" sz="1000" dirty="0"/>
              <a:t>5 minutes</a:t>
            </a:r>
            <a:endParaRPr lang="en-US" sz="1000" b="1" dirty="0"/>
          </a:p>
          <a:p>
            <a:pPr eaLnBrk="1" hangingPunct="1"/>
            <a:r>
              <a:rPr lang="en-US" sz="1000" b="1" dirty="0"/>
              <a:t>Explanation of Cues/Builds: </a:t>
            </a:r>
            <a:r>
              <a:rPr lang="en-US" sz="1000" b="0"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1" dirty="0"/>
              <a:t>Suggested Comments: </a:t>
            </a:r>
            <a:r>
              <a:rPr lang="en-US" dirty="0"/>
              <a:t>Use the assessment tool to aid in the decision whether to use or not use barrier as positive protection</a:t>
            </a:r>
            <a:r>
              <a:rPr lang="en-US" sz="1000" b="0" i="0" baseline="0" dirty="0"/>
              <a:t>. Apply weight factors based on your assumptions and judgment.</a:t>
            </a:r>
            <a:endParaRPr lang="en-US" sz="1000" b="0" i="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Suggested Questions: </a:t>
            </a:r>
            <a:r>
              <a:rPr lang="en-US" dirty="0"/>
              <a:t>Other positive protection measures that would be more cost-effective and beneficial?</a:t>
            </a:r>
            <a:r>
              <a:rPr lang="en-US" baseline="0" dirty="0"/>
              <a:t> </a:t>
            </a:r>
            <a:r>
              <a:rPr lang="en-US" dirty="0"/>
              <a:t>Which strategies would you recommend and why?</a:t>
            </a:r>
            <a:endParaRPr lang="en-US" sz="100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Additional Information: </a:t>
            </a:r>
            <a:r>
              <a:rPr lang="en-US" dirty="0"/>
              <a:t>Allow students</a:t>
            </a:r>
            <a:r>
              <a:rPr lang="en-US" baseline="0" dirty="0"/>
              <a:t> to apply the tool as they wish. Break into groups and encourage interaction. If there is time have a person summarize their decision-making process and discuss as a group.</a:t>
            </a:r>
            <a:endParaRPr lang="en-US" sz="1000" b="1" dirty="0"/>
          </a:p>
          <a:p>
            <a:pPr eaLnBrk="1" hangingPunct="1"/>
            <a:r>
              <a:rPr lang="en-US" sz="1000" b="1" dirty="0"/>
              <a:t>Possible Problems: </a:t>
            </a:r>
            <a:r>
              <a:rPr lang="en-US" sz="1000" b="0" dirty="0"/>
              <a:t>Students</a:t>
            </a:r>
            <a:r>
              <a:rPr lang="en-US" sz="1000" b="0" baseline="0" dirty="0"/>
              <a:t> may have different answers based on assumptions and weight factors. That is okay and helpful with the discussion. A “solution” is not given. There is not a single answer since we all have different judgment. That is part of the learning process. Avoid taking sides. </a:t>
            </a:r>
            <a:r>
              <a:rPr lang="en-US" sz="1000" b="1" baseline="0" dirty="0">
                <a:solidFill>
                  <a:srgbClr val="FF0000"/>
                </a:solidFill>
              </a:rPr>
              <a:t>Facilitate until a reasonable level of consensus is reached.</a:t>
            </a:r>
          </a:p>
        </p:txBody>
      </p:sp>
    </p:spTree>
    <p:extLst>
      <p:ext uri="{BB962C8B-B14F-4D97-AF65-F5344CB8AC3E}">
        <p14:creationId xmlns:p14="http://schemas.microsoft.com/office/powerpoint/2010/main" val="36748907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Discussion of Assessment Tool</a:t>
            </a:r>
            <a:endParaRPr lang="en-US" sz="1000" b="0" dirty="0"/>
          </a:p>
          <a:p>
            <a:pPr eaLnBrk="1" hangingPunct="1"/>
            <a:r>
              <a:rPr lang="en-US" sz="1000" b="1" dirty="0"/>
              <a:t>Est. Presentation Time: </a:t>
            </a:r>
            <a:r>
              <a:rPr lang="en-US" sz="1000" dirty="0"/>
              <a:t>5 minutes</a:t>
            </a:r>
            <a:endParaRPr lang="en-US" sz="1000" b="1" dirty="0"/>
          </a:p>
          <a:p>
            <a:pPr eaLnBrk="1" hangingPunct="1"/>
            <a:r>
              <a:rPr lang="en-US" sz="1000" b="1" dirty="0"/>
              <a:t>Explanation of Cues/Builds: </a:t>
            </a:r>
            <a:r>
              <a:rPr lang="en-US" sz="1000" b="0"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1" dirty="0"/>
              <a:t>Suggested Comments: </a:t>
            </a:r>
            <a:r>
              <a:rPr lang="en-US" dirty="0"/>
              <a:t>Now that you have used the tool, let’s discuss it.</a:t>
            </a:r>
            <a:r>
              <a:rPr lang="en-US" baseline="0" dirty="0"/>
              <a:t> Let’s consider the questions on the screen.</a:t>
            </a:r>
            <a:endParaRPr lang="en-US" sz="1000" b="0" i="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Suggested Questions: </a:t>
            </a:r>
            <a:r>
              <a:rPr lang="en-US" dirty="0"/>
              <a:t>Can you suggest improvements?</a:t>
            </a:r>
            <a:r>
              <a:rPr lang="en-US" baseline="0" dirty="0"/>
              <a:t> What are your thoughts?</a:t>
            </a:r>
            <a:endParaRPr lang="en-US" sz="100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Additional Information: </a:t>
            </a:r>
            <a:r>
              <a:rPr lang="en-US" dirty="0"/>
              <a:t>None</a:t>
            </a:r>
            <a:endParaRPr lang="en-US" sz="1000" b="1" dirty="0"/>
          </a:p>
          <a:p>
            <a:pPr eaLnBrk="1" hangingPunct="1"/>
            <a:r>
              <a:rPr lang="en-US" sz="1000" b="1" dirty="0"/>
              <a:t>Possible Problems: </a:t>
            </a:r>
            <a:r>
              <a:rPr lang="en-US" sz="1000" b="0" dirty="0"/>
              <a:t>Allow students</a:t>
            </a:r>
            <a:r>
              <a:rPr lang="en-US" sz="1000" b="0" baseline="0" dirty="0"/>
              <a:t> time to think. Have some questions prepared to generate discussion. Keep a list.</a:t>
            </a:r>
            <a:endParaRPr lang="en-US" sz="1000" dirty="0"/>
          </a:p>
        </p:txBody>
      </p:sp>
    </p:spTree>
    <p:extLst>
      <p:ext uri="{BB962C8B-B14F-4D97-AF65-F5344CB8AC3E}">
        <p14:creationId xmlns:p14="http://schemas.microsoft.com/office/powerpoint/2010/main" val="1280022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Generate discussion</a:t>
            </a:r>
            <a:endParaRPr lang="en-US" b="0" dirty="0"/>
          </a:p>
          <a:p>
            <a:pPr eaLnBrk="1" hangingPunct="1"/>
            <a:r>
              <a:rPr lang="en-US" b="1" dirty="0"/>
              <a:t>Est. Presentation Time: </a:t>
            </a:r>
            <a:r>
              <a:rPr lang="en-US" dirty="0"/>
              <a:t>May vary depending on participation</a:t>
            </a:r>
            <a:endParaRPr lang="en-US" b="1" dirty="0"/>
          </a:p>
          <a:p>
            <a:pPr eaLnBrk="1" hangingPunct="1"/>
            <a:r>
              <a:rPr lang="en-US" b="1" dirty="0"/>
              <a:t>Explanation of Cues/Builds: </a:t>
            </a:r>
            <a:endParaRPr lang="en-US" dirty="0"/>
          </a:p>
          <a:p>
            <a:r>
              <a:rPr lang="en-US" b="1" dirty="0"/>
              <a:t>Suggested Comments: </a:t>
            </a:r>
            <a:r>
              <a:rPr lang="en-US" b="0" dirty="0"/>
              <a:t>The main emphasis of Subpart K is to encourage and require certain process considerations to increase the safety of work zones for workers and motorists alike. For</a:t>
            </a:r>
            <a:r>
              <a:rPr lang="en-US" b="0" baseline="0" dirty="0"/>
              <a:t> example, s</a:t>
            </a:r>
            <a:r>
              <a:rPr lang="en-US" b="0" dirty="0"/>
              <a:t>tates</a:t>
            </a:r>
            <a:r>
              <a:rPr lang="en-US" b="0" baseline="0" dirty="0"/>
              <a:t> are required to consider positive protection measures, including the use of barriers and other exposure control methods, where workers are at greater risk from traffic and where these measures offer the highest potential for increased safety. </a:t>
            </a:r>
            <a:r>
              <a:rPr lang="en-US" b="0" dirty="0"/>
              <a:t>Let’s</a:t>
            </a:r>
            <a:r>
              <a:rPr lang="en-US" b="0" baseline="0" dirty="0"/>
              <a:t> ponder a few questions: </a:t>
            </a:r>
            <a:r>
              <a:rPr lang="en-US" b="0" dirty="0"/>
              <a:t>How are the states addressing Subpart K requirements?</a:t>
            </a:r>
            <a:r>
              <a:rPr lang="en-US" b="0" baseline="0" dirty="0"/>
              <a:t> </a:t>
            </a:r>
            <a:r>
              <a:rPr lang="en-US" b="0" dirty="0"/>
              <a:t>Which processes/tools are available to assess positive protection devices?</a:t>
            </a:r>
            <a:r>
              <a:rPr lang="en-US" b="0" baseline="0" dirty="0"/>
              <a:t> </a:t>
            </a:r>
            <a:r>
              <a:rPr lang="en-US" b="0" dirty="0"/>
              <a:t>What constitutes an “engineering study”? T</a:t>
            </a:r>
            <a:r>
              <a:rPr lang="en-US" b="0" baseline="0" dirty="0"/>
              <a:t>he next few slides answer these questions and indicate .</a:t>
            </a:r>
            <a:endParaRPr lang="en-US" b="0" dirty="0"/>
          </a:p>
          <a:p>
            <a:pPr eaLnBrk="1" hangingPunct="1"/>
            <a:r>
              <a:rPr lang="en-US" b="1" dirty="0"/>
              <a:t>Suggested Questions: </a:t>
            </a:r>
            <a:r>
              <a:rPr lang="en-US" dirty="0"/>
              <a:t>What is your State doing? Are you aware of</a:t>
            </a:r>
            <a:r>
              <a:rPr lang="en-US" baseline="0" dirty="0"/>
              <a:t> any procedures in place?</a:t>
            </a:r>
            <a:endParaRPr lang="en-US" dirty="0"/>
          </a:p>
          <a:p>
            <a:pPr eaLnBrk="1" hangingPunct="1"/>
            <a:r>
              <a:rPr lang="en-US" b="1" dirty="0"/>
              <a:t>Additional Information: </a:t>
            </a:r>
            <a:r>
              <a:rPr lang="en-US" dirty="0"/>
              <a:t>None</a:t>
            </a:r>
            <a:endParaRPr lang="en-US" b="1" dirty="0"/>
          </a:p>
          <a:p>
            <a:pPr eaLnBrk="1" hangingPunct="1"/>
            <a:r>
              <a:rPr lang="en-US" b="1" dirty="0"/>
              <a:t>Possible Problems: </a:t>
            </a:r>
            <a:r>
              <a:rPr lang="en-US" b="0" dirty="0"/>
              <a:t>Try</a:t>
            </a:r>
            <a:r>
              <a:rPr lang="en-US" b="0" baseline="0" dirty="0"/>
              <a:t> to generate discussion. If no one participates, have some pre-prepared answers.</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4</a:t>
            </a:fld>
            <a:endParaRPr lang="en-US" dirty="0"/>
          </a:p>
        </p:txBody>
      </p:sp>
    </p:spTree>
    <p:extLst>
      <p:ext uri="{BB962C8B-B14F-4D97-AF65-F5344CB8AC3E}">
        <p14:creationId xmlns:p14="http://schemas.microsoft.com/office/powerpoint/2010/main" val="42506733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a:t>
            </a:r>
            <a:r>
              <a:rPr lang="en-US" sz="1000" b="1" baseline="0" dirty="0"/>
              <a:t> </a:t>
            </a:r>
            <a:r>
              <a:rPr lang="en-US" sz="1000" b="0" baseline="0" dirty="0"/>
              <a:t>Module Recap</a:t>
            </a:r>
            <a:endParaRPr lang="en-US" sz="1000" b="0" dirty="0"/>
          </a:p>
          <a:p>
            <a:pPr eaLnBrk="1" hangingPunct="1"/>
            <a:r>
              <a:rPr lang="en-US" sz="1000" b="1" dirty="0"/>
              <a:t>Est. Presentation Time: </a:t>
            </a:r>
            <a:r>
              <a:rPr lang="en-US" sz="1000" dirty="0"/>
              <a:t>Less than 1 minute(s)</a:t>
            </a:r>
            <a:endParaRPr lang="en-US" sz="1000" b="1" dirty="0"/>
          </a:p>
          <a:p>
            <a:pPr eaLnBrk="1" hangingPunct="1"/>
            <a:r>
              <a:rPr lang="en-US" sz="1000" b="1" dirty="0"/>
              <a:t>Explanation of Cues/Builds: </a:t>
            </a:r>
            <a:r>
              <a:rPr lang="en-US" sz="1000" b="0"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1" dirty="0"/>
              <a:t>Suggested Comments: </a:t>
            </a:r>
            <a:r>
              <a:rPr lang="en-US" sz="1000" b="0" dirty="0"/>
              <a:t>Let’s see what</a:t>
            </a:r>
            <a:r>
              <a:rPr lang="en-US" sz="1000" b="0" baseline="0" dirty="0"/>
              <a:t> we have learned. {Address the questions on the screen}</a:t>
            </a:r>
            <a:endParaRPr lang="en-US" sz="1000" b="0" i="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Suggested Questions: </a:t>
            </a:r>
            <a:r>
              <a:rPr lang="en-US" dirty="0"/>
              <a:t>None</a:t>
            </a:r>
            <a:endParaRPr lang="en-US" sz="100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dirty="0"/>
              <a:t>Additional Information: </a:t>
            </a:r>
            <a:r>
              <a:rPr lang="en-US" dirty="0"/>
              <a:t>None</a:t>
            </a:r>
            <a:endParaRPr lang="en-US" sz="1000" b="1" dirty="0"/>
          </a:p>
          <a:p>
            <a:pPr eaLnBrk="1" hangingPunct="1"/>
            <a:r>
              <a:rPr lang="en-US" sz="1000" b="1" dirty="0"/>
              <a:t>Possible Problems: </a:t>
            </a:r>
            <a:r>
              <a:rPr lang="en-US" sz="1000" b="0" dirty="0"/>
              <a:t>None</a:t>
            </a:r>
            <a:endParaRPr lang="en-US" sz="1000" dirty="0"/>
          </a:p>
          <a:p>
            <a:endParaRPr lang="en-US" dirty="0"/>
          </a:p>
        </p:txBody>
      </p:sp>
    </p:spTree>
    <p:extLst>
      <p:ext uri="{BB962C8B-B14F-4D97-AF65-F5344CB8AC3E}">
        <p14:creationId xmlns:p14="http://schemas.microsoft.com/office/powerpoint/2010/main" val="882329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48</a:t>
            </a:fld>
            <a:endParaRPr lang="en-US" dirty="0"/>
          </a:p>
        </p:txBody>
      </p:sp>
    </p:spTree>
    <p:extLst>
      <p:ext uri="{BB962C8B-B14F-4D97-AF65-F5344CB8AC3E}">
        <p14:creationId xmlns:p14="http://schemas.microsoft.com/office/powerpoint/2010/main" val="2635847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Discuss how several states are addressing the Subpart K requirement</a:t>
            </a:r>
            <a:endParaRPr lang="en-US" b="0" dirty="0"/>
          </a:p>
          <a:p>
            <a:pPr eaLnBrk="1" hangingPunct="1"/>
            <a:r>
              <a:rPr lang="en-US" b="1" dirty="0"/>
              <a:t>Est. Presentation Time: </a:t>
            </a:r>
            <a:r>
              <a:rPr lang="en-US" dirty="0"/>
              <a:t>Less than 2 minute(s)</a:t>
            </a:r>
            <a:endParaRPr lang="en-US" b="1" dirty="0"/>
          </a:p>
          <a:p>
            <a:pPr eaLnBrk="1" hangingPunct="1"/>
            <a:r>
              <a:rPr lang="en-US" b="1" dirty="0"/>
              <a:t>Explanation of Cues/Builds: </a:t>
            </a:r>
            <a:endParaRPr lang="en-US" dirty="0"/>
          </a:p>
          <a:p>
            <a:r>
              <a:rPr lang="en-US" b="1" dirty="0"/>
              <a:t>Suggested Comments: </a:t>
            </a:r>
            <a:r>
              <a:rPr lang="en-US" kern="1200" baseline="0" dirty="0">
                <a:solidFill>
                  <a:schemeClr val="tx1"/>
                </a:solidFill>
                <a:latin typeface="Arial" charset="0"/>
                <a:ea typeface="+mn-ea"/>
                <a:cs typeface="+mn-cs"/>
              </a:rPr>
              <a:t>A review of state DOT policies and guidelines pertaining to positive protection use in work zones finds that many are formulated very similarly to the requirements stated in the federal regulations. The policy often indicates that positive barrier will be “considered” for a variety of situations and then lists the same factors found in the subpart K requirements almost verbatim. It should be noted that many states include some guidance pertaining to the protection of large (greater than 2”) drop-offs near the travel lanes. However, positive protection guidelines beyond that particular condition are fairly limited. </a:t>
            </a:r>
            <a:r>
              <a:rPr lang="en-US" sz="1000" b="0" kern="1200" dirty="0">
                <a:solidFill>
                  <a:schemeClr val="tx1"/>
                </a:solidFill>
                <a:latin typeface="Arial" charset="0"/>
                <a:ea typeface="+mn-ea"/>
                <a:cs typeface="+mn-cs"/>
              </a:rPr>
              <a:t>Not just cost alone. There are also risks associated with placing and removing the barriers. Other measures may be options as well.</a:t>
            </a:r>
            <a:endParaRPr lang="en-US" b="0" dirty="0"/>
          </a:p>
          <a:p>
            <a:pPr eaLnBrk="1" hangingPunct="1"/>
            <a:r>
              <a:rPr lang="en-US" b="1" dirty="0"/>
              <a:t>Suggested Questions: </a:t>
            </a:r>
            <a:r>
              <a:rPr lang="en-US" b="0" dirty="0"/>
              <a:t>What</a:t>
            </a:r>
            <a:r>
              <a:rPr lang="en-US" b="0" baseline="0" dirty="0"/>
              <a:t> is you state doing? Do you know? What is a judgment call?</a:t>
            </a:r>
            <a:endParaRPr lang="en-US" dirty="0"/>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5</a:t>
            </a:fld>
            <a:endParaRPr lang="en-US" dirty="0"/>
          </a:p>
        </p:txBody>
      </p:sp>
    </p:spTree>
    <p:extLst>
      <p:ext uri="{BB962C8B-B14F-4D97-AF65-F5344CB8AC3E}">
        <p14:creationId xmlns:p14="http://schemas.microsoft.com/office/powerpoint/2010/main" val="1776555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Discuss how several states are addressing the Subpart K requirement</a:t>
            </a:r>
            <a:endParaRPr lang="en-US" dirty="0"/>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b="0" dirty="0"/>
              <a:t>None</a:t>
            </a:r>
          </a:p>
          <a:p>
            <a:r>
              <a:rPr lang="en-US" b="1" dirty="0"/>
              <a:t>Suggested Comments: </a:t>
            </a:r>
            <a:r>
              <a:rPr lang="en-US" b="0" dirty="0"/>
              <a:t>As we said earlier,</a:t>
            </a:r>
            <a:r>
              <a:rPr lang="en-US" b="0" baseline="0" dirty="0"/>
              <a:t> several</a:t>
            </a:r>
            <a:r>
              <a:rPr lang="en-US" b="0" dirty="0"/>
              <a:t> states require barriers to protect drop-off conditions or fixed hazards</a:t>
            </a:r>
            <a:r>
              <a:rPr lang="en-US" b="0" baseline="0" dirty="0"/>
              <a:t> </a:t>
            </a:r>
            <a:r>
              <a:rPr lang="en-US" b="0" dirty="0"/>
              <a:t>Positive Protection guidelines beyond that particular condition are fairly limited.</a:t>
            </a:r>
            <a:r>
              <a:rPr lang="en-US" b="0" baseline="0" dirty="0"/>
              <a:t> </a:t>
            </a:r>
            <a:r>
              <a:rPr lang="en-US" sz="1000" b="0" kern="1200" baseline="0" dirty="0">
                <a:solidFill>
                  <a:schemeClr val="tx1"/>
                </a:solidFill>
                <a:latin typeface="Arial" charset="0"/>
                <a:ea typeface="+mn-ea"/>
                <a:cs typeface="+mn-cs"/>
              </a:rPr>
              <a:t>E</a:t>
            </a:r>
            <a:r>
              <a:rPr lang="en-US" sz="1000" kern="1200" dirty="0">
                <a:solidFill>
                  <a:schemeClr val="tx1"/>
                </a:solidFill>
                <a:latin typeface="Arial" charset="0"/>
                <a:ea typeface="+mn-ea"/>
                <a:cs typeface="+mn-cs"/>
              </a:rPr>
              <a:t>ngineering analysis of the need for Positive Protection should consider the disruption to traffic, and potential crashes, caused by deploying temporary barriers. For a longer term project this should be only a minor consideration, but it could sway the decision in a project of medium duration. </a:t>
            </a:r>
            <a:r>
              <a:rPr lang="en-US" b="0" baseline="0" dirty="0"/>
              <a:t>Let’s look at some examples:</a:t>
            </a:r>
            <a:endParaRPr lang="en-US" b="0" dirty="0"/>
          </a:p>
          <a:p>
            <a:pPr eaLnBrk="1" hangingPunct="1"/>
            <a:r>
              <a:rPr lang="en-US" b="1" dirty="0"/>
              <a:t>Suggested Questions: </a:t>
            </a:r>
            <a:r>
              <a:rPr lang="en-US" dirty="0"/>
              <a:t>Who remembers the</a:t>
            </a:r>
            <a:r>
              <a:rPr lang="en-US" baseline="0" dirty="0"/>
              <a:t> definition of a drop-off? It varies by State but in general terms, it is a sudden (4:1 or steeper) drop in vertical elevation parallel to traffic, usually 2.5 inches or deeper.</a:t>
            </a:r>
            <a:endParaRPr lang="en-US" dirty="0"/>
          </a:p>
          <a:p>
            <a:pPr eaLnBrk="1" hangingPunct="1"/>
            <a:r>
              <a:rPr lang="en-US" b="1" dirty="0"/>
              <a:t>Additional Information: </a:t>
            </a:r>
            <a:r>
              <a:rPr lang="en-US" b="0" dirty="0"/>
              <a:t>2011 </a:t>
            </a:r>
            <a:r>
              <a:rPr lang="en-US" dirty="0"/>
              <a:t>Roadside Design Guide.</a:t>
            </a:r>
            <a:r>
              <a:rPr lang="en-US" baseline="0" dirty="0"/>
              <a:t> The specifics may vary by State.</a:t>
            </a:r>
            <a:endParaRPr lang="en-US" b="1"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6</a:t>
            </a:fld>
            <a:endParaRPr lang="en-US" dirty="0"/>
          </a:p>
        </p:txBody>
      </p:sp>
    </p:spTree>
    <p:extLst>
      <p:ext uri="{BB962C8B-B14F-4D97-AF65-F5344CB8AC3E}">
        <p14:creationId xmlns:p14="http://schemas.microsoft.com/office/powerpoint/2010/main" val="1573674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1" hangingPunct="1"/>
            <a:r>
              <a:rPr lang="en-US" b="1" dirty="0"/>
              <a:t>Key Message:</a:t>
            </a:r>
            <a:r>
              <a:rPr lang="en-US" b="1" baseline="0" dirty="0"/>
              <a:t> </a:t>
            </a:r>
            <a:r>
              <a:rPr lang="en-US" b="0" baseline="0" dirty="0"/>
              <a:t>Introduce TTI Report on WZ Positive Protection Guidelines</a:t>
            </a:r>
            <a:endParaRPr lang="en-US" dirty="0"/>
          </a:p>
          <a:p>
            <a:pPr eaLnBrk="1" hangingPunct="1"/>
            <a:r>
              <a:rPr lang="en-US" b="1" dirty="0"/>
              <a:t>Est. Presentation Time: </a:t>
            </a:r>
            <a:r>
              <a:rPr lang="en-US" dirty="0"/>
              <a:t>2 minute(s)</a:t>
            </a:r>
            <a:endParaRPr lang="en-US" b="1" dirty="0"/>
          </a:p>
          <a:p>
            <a:pPr eaLnBrk="1" hangingPunct="1"/>
            <a:r>
              <a:rPr lang="en-US" b="1" dirty="0"/>
              <a:t>Explanation of Cues/Builds: </a:t>
            </a:r>
            <a:r>
              <a:rPr lang="en-US" b="0" dirty="0"/>
              <a:t>None</a:t>
            </a:r>
          </a:p>
          <a:p>
            <a:r>
              <a:rPr lang="en-US" b="1" dirty="0"/>
              <a:t>Suggested Comments: </a:t>
            </a:r>
            <a:r>
              <a:rPr lang="en-US" b="0" dirty="0"/>
              <a:t>There is</a:t>
            </a:r>
            <a:r>
              <a:rPr lang="en-US" b="0" baseline="0" dirty="0"/>
              <a:t> an excellent report developed by TTI in 2011. Some of the information in this module was obtained from this report. We encourage you to review this report. </a:t>
            </a:r>
            <a:r>
              <a:rPr lang="en-US" b="0" dirty="0"/>
              <a:t>The goal of TTI’s project was to develop implementation guidance that the Texas</a:t>
            </a:r>
            <a:r>
              <a:rPr lang="en-US" b="0" baseline="0" dirty="0"/>
              <a:t> </a:t>
            </a:r>
            <a:r>
              <a:rPr lang="en-US" b="0" dirty="0"/>
              <a:t>Department of Transportation (TxDOT) can use to make better decisions regarding when</a:t>
            </a:r>
            <a:r>
              <a:rPr lang="en-US" b="0" baseline="0" dirty="0"/>
              <a:t> </a:t>
            </a:r>
            <a:r>
              <a:rPr lang="en-US" b="0" dirty="0"/>
              <a:t>and where to use positive protection in work zones, and when to consider exposure control</a:t>
            </a:r>
            <a:r>
              <a:rPr lang="en-US" b="0" baseline="0" dirty="0"/>
              <a:t> </a:t>
            </a:r>
            <a:r>
              <a:rPr lang="en-US" b="0" dirty="0"/>
              <a:t>and other traffic control measures that could improve work zone safety. The specific</a:t>
            </a:r>
            <a:r>
              <a:rPr lang="en-US" b="0" baseline="0" dirty="0"/>
              <a:t> </a:t>
            </a:r>
            <a:r>
              <a:rPr lang="en-US" b="0" dirty="0"/>
              <a:t>objectives of the project were:</a:t>
            </a:r>
          </a:p>
          <a:p>
            <a:r>
              <a:rPr lang="en-US" b="0" dirty="0"/>
              <a:t>• Analyze the benefits and costs of using portable concrete barrier for positive</a:t>
            </a:r>
            <a:r>
              <a:rPr lang="en-US" b="0" baseline="0" dirty="0"/>
              <a:t> </a:t>
            </a:r>
            <a:r>
              <a:rPr lang="en-US" b="0" dirty="0"/>
              <a:t>protection in work zones.</a:t>
            </a:r>
          </a:p>
          <a:p>
            <a:r>
              <a:rPr lang="en-US" b="0" dirty="0"/>
              <a:t>• Analyze the benefits and costs associated with the use of moveable and portable</a:t>
            </a:r>
            <a:r>
              <a:rPr lang="en-US" b="0" baseline="0" dirty="0"/>
              <a:t> </a:t>
            </a:r>
            <a:r>
              <a:rPr lang="en-US" b="0" dirty="0"/>
              <a:t>barrier technologies that can be more quickly deployed and removed at work sites</a:t>
            </a:r>
            <a:r>
              <a:rPr lang="en-US" b="0" baseline="0" dirty="0"/>
              <a:t> </a:t>
            </a:r>
            <a:r>
              <a:rPr lang="en-US" b="0" dirty="0"/>
              <a:t>than traditional PCB.</a:t>
            </a:r>
          </a:p>
          <a:p>
            <a:r>
              <a:rPr lang="en-US" b="0" dirty="0"/>
              <a:t>• Analyze the benefits and costs of non-positive protection devices that can be used to</a:t>
            </a:r>
            <a:r>
              <a:rPr lang="en-US" b="0" baseline="0" dirty="0"/>
              <a:t> </a:t>
            </a:r>
            <a:r>
              <a:rPr lang="en-US" b="0" dirty="0"/>
              <a:t>improve safety and reduce work zone intrusion events in work zones.</a:t>
            </a:r>
          </a:p>
          <a:p>
            <a:r>
              <a:rPr lang="en-US" b="0" dirty="0"/>
              <a:t>• Develop implementation guidelines for these various technologies.</a:t>
            </a:r>
          </a:p>
          <a:p>
            <a:pPr eaLnBrk="1" hangingPunct="1"/>
            <a:r>
              <a:rPr lang="en-US" b="1" dirty="0"/>
              <a:t>Suggested Questions: </a:t>
            </a:r>
            <a:r>
              <a:rPr lang="en-US" dirty="0"/>
              <a:t>None</a:t>
            </a:r>
          </a:p>
          <a:p>
            <a:pPr eaLnBrk="1" hangingPunct="1"/>
            <a:r>
              <a:rPr lang="en-US" b="1" dirty="0"/>
              <a:t>Additional Information: </a:t>
            </a:r>
            <a:r>
              <a:rPr lang="en-US" dirty="0"/>
              <a:t>TTI =</a:t>
            </a:r>
            <a:r>
              <a:rPr lang="en-US" baseline="0" dirty="0"/>
              <a:t> Texas Transportation Institute. Report available here: </a:t>
            </a:r>
            <a:r>
              <a:rPr lang="en-US" sz="1000" kern="1200" baseline="0" dirty="0">
                <a:solidFill>
                  <a:schemeClr val="tx1"/>
                </a:solidFill>
                <a:latin typeface="Arial" charset="0"/>
                <a:ea typeface="+mn-ea"/>
                <a:cs typeface="+mn-cs"/>
              </a:rPr>
              <a:t>http://tti.tamu.edu/documents/0-6163-1.pdf</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650632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4343400"/>
            <a:ext cx="5943600" cy="4343400"/>
          </a:xfrm>
        </p:spPr>
        <p:txBody>
          <a:bodyPr>
            <a:normAutofit/>
          </a:bodyPr>
          <a:lstStyle/>
          <a:p>
            <a:pPr eaLnBrk="1" hangingPunct="1"/>
            <a:r>
              <a:rPr lang="en-US" sz="1100" b="1" dirty="0"/>
              <a:t>Key Message:</a:t>
            </a:r>
            <a:r>
              <a:rPr lang="en-US" sz="1100" b="1" baseline="0" dirty="0"/>
              <a:t> </a:t>
            </a:r>
            <a:r>
              <a:rPr lang="en-US" sz="1100" b="0" baseline="0" dirty="0"/>
              <a:t>Summarize the typical criteria for Positive Protection consideration</a:t>
            </a:r>
            <a:endParaRPr lang="en-US" sz="1100" b="0" dirty="0"/>
          </a:p>
          <a:p>
            <a:pPr eaLnBrk="1" hangingPunct="1"/>
            <a:r>
              <a:rPr lang="en-US" sz="1100" b="1" dirty="0"/>
              <a:t>Est. Presentation Time: </a:t>
            </a:r>
            <a:r>
              <a:rPr lang="en-US" sz="1100" dirty="0"/>
              <a:t>Less than 2 minute(s)</a:t>
            </a:r>
            <a:endParaRPr lang="en-US" sz="1100" b="1" dirty="0"/>
          </a:p>
          <a:p>
            <a:pPr eaLnBrk="1" hangingPunct="1"/>
            <a:r>
              <a:rPr lang="en-US" sz="1100" b="1" dirty="0"/>
              <a:t>Explanation of Cues/Builds: </a:t>
            </a:r>
            <a:r>
              <a:rPr lang="en-US" sz="1100" b="0" dirty="0"/>
              <a:t>None</a:t>
            </a:r>
          </a:p>
          <a:p>
            <a:r>
              <a:rPr lang="en-US" sz="1100" b="1" dirty="0"/>
              <a:t>Suggested Comments: </a:t>
            </a:r>
            <a:r>
              <a:rPr lang="en-US" sz="1100" b="0" dirty="0"/>
              <a:t>This table gives you an idea of </a:t>
            </a:r>
            <a:r>
              <a:rPr lang="en-US" sz="1100" b="0" baseline="0" dirty="0"/>
              <a:t>the typical criteria for Positive Protection consideration used by several states. As shown in the list, the most common reasons or factors cited for using positive protection were the presence of a pavement or edge drop-off that met or exceeded the current drop-off depth and lateral proximity criteria. Also, </a:t>
            </a:r>
            <a:r>
              <a:rPr lang="en-US" sz="1100" b="0" kern="1200" baseline="0" dirty="0">
                <a:solidFill>
                  <a:schemeClr val="tx1"/>
                </a:solidFill>
                <a:latin typeface="Arial" charset="0"/>
                <a:ea typeface="+mn-ea"/>
                <a:cs typeface="+mn-cs"/>
              </a:rPr>
              <a:t>t</a:t>
            </a:r>
            <a:r>
              <a:rPr lang="en-US" sz="1100" kern="1200" baseline="0" dirty="0">
                <a:solidFill>
                  <a:schemeClr val="tx1"/>
                </a:solidFill>
                <a:latin typeface="Arial" charset="0"/>
                <a:ea typeface="+mn-ea"/>
                <a:cs typeface="+mn-cs"/>
              </a:rPr>
              <a:t>he combination of high speeds and high traffic volumes makes it easier for work zone designers to justify in their minds the use of positive protection.</a:t>
            </a:r>
            <a:endParaRPr lang="en-US" sz="1100" b="0" dirty="0"/>
          </a:p>
          <a:p>
            <a:pPr eaLnBrk="1" hangingPunct="1"/>
            <a:r>
              <a:rPr lang="en-US" sz="1100" b="1" dirty="0"/>
              <a:t>Suggested Questions: </a:t>
            </a:r>
            <a:r>
              <a:rPr lang="en-US" sz="1100" dirty="0"/>
              <a:t>None</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100" b="1" dirty="0"/>
              <a:t>Additional Information: </a:t>
            </a:r>
            <a:r>
              <a:rPr lang="en-US" sz="1100" dirty="0"/>
              <a:t>Source: </a:t>
            </a:r>
            <a:r>
              <a:rPr lang="en-US" sz="1100" kern="1200" baseline="0" dirty="0">
                <a:solidFill>
                  <a:schemeClr val="tx1"/>
                </a:solidFill>
                <a:latin typeface="Arial" charset="0"/>
                <a:ea typeface="+mn-ea"/>
                <a:cs typeface="+mn-cs"/>
              </a:rPr>
              <a:t>WORK ZONE POSITIVE PROTECTION GUIDELINES, FHWA/TX-11/0-6163-1, May 2011. </a:t>
            </a:r>
            <a:r>
              <a:rPr lang="en-US" sz="1100" u="sng" dirty="0">
                <a:latin typeface="Arial" panose="020B0604020202020204" pitchFamily="34" charset="0"/>
                <a:hlinkClick r:id="rId3"/>
              </a:rPr>
              <a:t>http://d2dtl5nnlpfr0r.cloudfront.net/tti.tamu.edu/documents/0-6163-1.pdf</a:t>
            </a:r>
            <a:r>
              <a:rPr lang="en-US" sz="1100" dirty="0">
                <a:latin typeface="Arial" panose="020B0604020202020204" pitchFamily="34" charset="0"/>
              </a:rPr>
              <a:t> </a:t>
            </a:r>
          </a:p>
          <a:p>
            <a:pPr eaLnBrk="1" hangingPunct="1"/>
            <a:r>
              <a:rPr lang="en-US" sz="1100" b="1" dirty="0"/>
              <a:t>Possible Problems: </a:t>
            </a:r>
            <a:r>
              <a:rPr lang="en-US" sz="1100" dirty="0"/>
              <a:t>Table</a:t>
            </a:r>
            <a:r>
              <a:rPr lang="en-US" sz="1100" baseline="0" dirty="0"/>
              <a:t> may not be legible based on lighting conditions. Be prepared to summarize it. There is no need to go State by State, you are just showing that most states mostly consider the presence of a drop-off  as a decision-making criteria. Also, do not criticize states. This a common acceptable practice. The point to make is that drop-offs are not the ONLY criteria.</a:t>
            </a:r>
            <a:endParaRPr lang="en-US" sz="11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8</a:t>
            </a:fld>
            <a:endParaRPr lang="en-US" dirty="0"/>
          </a:p>
        </p:txBody>
      </p:sp>
    </p:spTree>
    <p:extLst>
      <p:ext uri="{BB962C8B-B14F-4D97-AF65-F5344CB8AC3E}">
        <p14:creationId xmlns:p14="http://schemas.microsoft.com/office/powerpoint/2010/main" val="22096131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1" baseline="0" dirty="0"/>
              <a:t> </a:t>
            </a:r>
            <a:r>
              <a:rPr lang="en-US" b="0" baseline="0" dirty="0"/>
              <a:t>Illustrate the existing problem (perhaps)</a:t>
            </a:r>
            <a:endParaRPr lang="en-US" b="0" dirty="0"/>
          </a:p>
          <a:p>
            <a:pPr eaLnBrk="1" hangingPunct="1"/>
            <a:r>
              <a:rPr lang="en-US" b="1" dirty="0"/>
              <a:t>Est. Presentation Time: </a:t>
            </a:r>
            <a:r>
              <a:rPr lang="en-US" dirty="0"/>
              <a:t>2 minute(s)</a:t>
            </a:r>
            <a:endParaRPr lang="en-US" b="1" dirty="0"/>
          </a:p>
          <a:p>
            <a:pPr eaLnBrk="1" hangingPunct="1"/>
            <a:r>
              <a:rPr lang="en-US" b="1" dirty="0"/>
              <a:t>Explanation of Cues/Builds: </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 </a:t>
            </a:r>
            <a:r>
              <a:rPr lang="en-US" dirty="0"/>
              <a:t>Some states apply a drop-off or fixed hazard criteria without considering other factors such as worker exposure.</a:t>
            </a:r>
            <a:r>
              <a:rPr lang="en-US" baseline="0" dirty="0"/>
              <a:t> These criteria leave a lot of room for engineering judgment, resulting in lack of uniformity nation wide</a:t>
            </a:r>
            <a:r>
              <a:rPr lang="en-US" b="0" baseline="0" dirty="0"/>
              <a:t>. </a:t>
            </a:r>
            <a:r>
              <a:rPr lang="en-US" sz="1000" b="0" kern="1200" dirty="0">
                <a:solidFill>
                  <a:schemeClr val="tx1"/>
                </a:solidFill>
                <a:latin typeface="Arial" charset="0"/>
                <a:ea typeface="+mn-ea"/>
                <a:cs typeface="+mn-cs"/>
              </a:rPr>
              <a:t>The</a:t>
            </a:r>
            <a:r>
              <a:rPr lang="en-US" sz="1000" b="0" kern="1200" baseline="0" dirty="0">
                <a:solidFill>
                  <a:schemeClr val="tx1"/>
                </a:solidFill>
                <a:latin typeface="Arial" charset="0"/>
                <a:ea typeface="+mn-ea"/>
                <a:cs typeface="+mn-cs"/>
              </a:rPr>
              <a:t> drop-off </a:t>
            </a:r>
            <a:r>
              <a:rPr lang="en-US" sz="1000" b="0" kern="1200" dirty="0">
                <a:solidFill>
                  <a:schemeClr val="tx1"/>
                </a:solidFill>
                <a:latin typeface="Arial" charset="0"/>
                <a:ea typeface="+mn-ea"/>
                <a:cs typeface="+mn-cs"/>
              </a:rPr>
              <a:t>in itself is not a problem. Drop-offs are a hazard for motorists, so treatment for that condition does not need consideration of worker exposure. A given device</a:t>
            </a:r>
            <a:r>
              <a:rPr lang="en-US" sz="1000" b="0" kern="1200" baseline="0" dirty="0">
                <a:solidFill>
                  <a:schemeClr val="tx1"/>
                </a:solidFill>
                <a:latin typeface="Arial" charset="0"/>
                <a:ea typeface="+mn-ea"/>
                <a:cs typeface="+mn-cs"/>
              </a:rPr>
              <a:t> may protect motorists but not workers. We need to protect both!</a:t>
            </a:r>
            <a:endParaRPr lang="en-US" b="0" dirty="0"/>
          </a:p>
          <a:p>
            <a:pPr eaLnBrk="1" hangingPunct="1"/>
            <a:r>
              <a:rPr lang="en-US" b="1" dirty="0"/>
              <a:t>Suggested Questions: </a:t>
            </a:r>
            <a:r>
              <a:rPr lang="en-US" b="0" dirty="0"/>
              <a:t>Is</a:t>
            </a:r>
            <a:r>
              <a:rPr lang="en-US" b="0" baseline="0" dirty="0"/>
              <a:t> this a really a problem? If so, Why? What happens if all we use to assess the need for Positive Protection is the presence of a drop-off condition? Who should we be protecting: the motorists? Or the workers? BOTH!</a:t>
            </a:r>
            <a:endParaRPr lang="en-US" dirty="0"/>
          </a:p>
          <a:p>
            <a:pPr eaLnBrk="1" hangingPunct="1"/>
            <a:r>
              <a:rPr lang="en-US" b="1" dirty="0"/>
              <a:t>Additional Information: </a:t>
            </a:r>
            <a:r>
              <a:rPr lang="en-US" dirty="0"/>
              <a:t>None</a:t>
            </a:r>
            <a:endParaRPr lang="en-US" b="1" dirty="0"/>
          </a:p>
          <a:p>
            <a:pPr eaLnBrk="1" hangingPunct="1"/>
            <a:r>
              <a:rPr lang="en-US" b="1" dirty="0"/>
              <a:t>Possible Problems: </a:t>
            </a:r>
            <a:r>
              <a:rPr lang="en-US" b="0" dirty="0"/>
              <a:t>Notice</a:t>
            </a:r>
            <a:r>
              <a:rPr lang="en-US" b="0" baseline="0" dirty="0"/>
              <a:t> the question mark on the title. This is meant to generate discussion. You are not saying that this is a problem. You are asking.</a:t>
            </a: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9</a:t>
            </a:fld>
            <a:endParaRPr lang="en-US" dirty="0"/>
          </a:p>
        </p:txBody>
      </p:sp>
    </p:spTree>
    <p:extLst>
      <p:ext uri="{BB962C8B-B14F-4D97-AF65-F5344CB8AC3E}">
        <p14:creationId xmlns:p14="http://schemas.microsoft.com/office/powerpoint/2010/main" val="82198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22885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5341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ext Placeholder 2"/>
          <p:cNvSpPr>
            <a:spLocks noGrp="1"/>
          </p:cNvSpPr>
          <p:nvPr>
            <p:ph type="body" sz="half" idx="1"/>
          </p:nvPr>
        </p:nvSpPr>
        <p:spPr>
          <a:xfrm>
            <a:off x="3810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able Placeholder 2"/>
          <p:cNvSpPr>
            <a:spLocks noGrp="1"/>
          </p:cNvSpPr>
          <p:nvPr>
            <p:ph type="tbl" idx="1"/>
          </p:nvPr>
        </p:nvSpPr>
        <p:spPr>
          <a:xfrm>
            <a:off x="381000" y="1828800"/>
            <a:ext cx="8458200" cy="4343400"/>
          </a:xfrm>
        </p:spPr>
        <p:txBody>
          <a:bodyPr/>
          <a:lstStyle/>
          <a:p>
            <a:pPr lvl="0"/>
            <a:endParaRPr lang="en-US"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325563"/>
          </a:xfrm>
        </p:spPr>
        <p:txBody>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EDAE1AE-5D10-47DF-9121-0E7988624308}"/>
              </a:ext>
            </a:extLst>
          </p:cNvPr>
          <p:cNvSpPr txBox="1"/>
          <p:nvPr userDrawn="1"/>
        </p:nvSpPr>
        <p:spPr>
          <a:xfrm>
            <a:off x="6096000" y="6208446"/>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5-</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0"/>
            <a:ext cx="8763000" cy="1325563"/>
          </a:xfrm>
          <a:prstGeom prst="rect">
            <a:avLst/>
          </a:prstGeom>
          <a:ln>
            <a:headEnd/>
            <a:tailEnd/>
          </a:ln>
        </p:spPr>
        <p:style>
          <a:lnRef idx="2">
            <a:schemeClr val="accent3"/>
          </a:lnRef>
          <a:fillRef idx="1">
            <a:schemeClr val="lt1"/>
          </a:fillRef>
          <a:effectRef idx="0">
            <a:schemeClr val="accent3"/>
          </a:effectRef>
          <a:fontRef idx="none"/>
        </p:style>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075" name="Rectangle 3"/>
          <p:cNvSpPr>
            <a:spLocks noGrp="1" noChangeArrowheads="1"/>
          </p:cNvSpPr>
          <p:nvPr>
            <p:ph type="body" idx="1"/>
          </p:nvPr>
        </p:nvSpPr>
        <p:spPr bwMode="auto">
          <a:xfrm>
            <a:off x="381000" y="1616229"/>
            <a:ext cx="8458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076" name="Picture 44" descr="Border 483"/>
          <p:cNvPicPr>
            <a:picLocks noChangeAspect="1" noChangeArrowheads="1"/>
          </p:cNvPicPr>
          <p:nvPr userDrawn="1"/>
        </p:nvPicPr>
        <p:blipFill>
          <a:blip r:embed="rId15"/>
          <a:srcRect/>
          <a:stretch>
            <a:fillRect/>
          </a:stretch>
        </p:blipFill>
        <p:spPr bwMode="auto">
          <a:xfrm>
            <a:off x="0" y="1447800"/>
            <a:ext cx="9144000" cy="309563"/>
          </a:xfrm>
          <a:prstGeom prst="rect">
            <a:avLst/>
          </a:prstGeom>
          <a:noFill/>
          <a:ln w="9525">
            <a:noFill/>
            <a:miter lim="800000"/>
            <a:headEnd/>
            <a:tailEnd/>
          </a:ln>
        </p:spPr>
      </p:pic>
      <p:pic>
        <p:nvPicPr>
          <p:cNvPr id="2" name="Picture 1"/>
          <p:cNvPicPr>
            <a:picLocks noChangeAspect="1"/>
          </p:cNvPicPr>
          <p:nvPr userDrawn="1"/>
        </p:nvPicPr>
        <p:blipFill>
          <a:blip r:embed="rId16"/>
          <a:stretch>
            <a:fillRect/>
          </a:stretch>
        </p:blipFill>
        <p:spPr>
          <a:xfrm>
            <a:off x="7315200" y="6149667"/>
            <a:ext cx="1524000" cy="385542"/>
          </a:xfrm>
          <a:prstGeom prst="rect">
            <a:avLst/>
          </a:prstGeom>
        </p:spPr>
      </p:pic>
      <p:pic>
        <p:nvPicPr>
          <p:cNvPr id="3" name="Picture 2" descr="ATSSA logo showing a cone within the A and safer roads save lives">
            <a:extLst>
              <a:ext uri="{FF2B5EF4-FFF2-40B4-BE49-F238E27FC236}">
                <a16:creationId xmlns:a16="http://schemas.microsoft.com/office/drawing/2014/main" id="{DCAD4F31-8612-F47F-017E-12D253555C8F}"/>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801"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Lst>
  <p:txStyles>
    <p:titleStyle>
      <a:lvl1pPr algn="l" rtl="0" eaLnBrk="0" fontAlgn="base" hangingPunct="0">
        <a:spcBef>
          <a:spcPct val="0"/>
        </a:spcBef>
        <a:spcAft>
          <a:spcPct val="0"/>
        </a:spcAft>
        <a:defRPr sz="40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p:titleStyle>
    <p:body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d2dtl5nnlpfr0r.cloudfront.net/tti.tamu.edu/documents/0-6163-1.pdf"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hyperlink" Target="../../../../../../Users/Larry/Desktop/chung.eng_webinar.pps"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hyperlink" Target="2-08-13%20draft%20PP%20Assessment%20tool%20-%20FHWA-ATSSA%20work%20zone%20grant-REV.xlsx"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d2dtl5nnlpfr0r.cloudfront.net/tti.tamu.edu/documents/0-6163-1.pd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295400"/>
          </a:xfrm>
          <a:prstGeom prst="rect">
            <a:avLst/>
          </a:prstGeom>
          <a:solidFill>
            <a:srgbClr val="008080"/>
          </a:solidFill>
          <a:ln w="9525">
            <a:noFill/>
            <a:miter lim="800000"/>
            <a:headEnd/>
            <a:tailEnd/>
          </a:ln>
        </p:spPr>
        <p:txBody>
          <a:bodyPr anchor="ctr"/>
          <a:lstStyle/>
          <a:p>
            <a:pPr algn="ctr">
              <a:defRPr/>
            </a:pPr>
            <a:r>
              <a:rPr lang="en-US" sz="3200" b="1" dirty="0">
                <a:solidFill>
                  <a:schemeClr val="bg1"/>
                </a:solidFill>
                <a:latin typeface="Arial" panose="020B0604020202020204" pitchFamily="34" charset="0"/>
                <a:ea typeface="+mj-ea"/>
                <a:cs typeface="+mj-cs"/>
              </a:rPr>
              <a:t>Minimizing Worker Exposure Through the Use of Positive Protection and Other Strategies</a:t>
            </a:r>
          </a:p>
        </p:txBody>
      </p:sp>
      <p:sp>
        <p:nvSpPr>
          <p:cNvPr id="5" name="Rectangle 2">
            <a:extLst>
              <a:ext uri="{FF2B5EF4-FFF2-40B4-BE49-F238E27FC236}">
                <a16:creationId xmlns:a16="http://schemas.microsoft.com/office/drawing/2014/main" id="{1D5A2D45-23FE-4D74-A55C-555FCA4F4D85}"/>
              </a:ext>
            </a:extLst>
          </p:cNvPr>
          <p:cNvSpPr>
            <a:spLocks noGrp="1" noChangeArrowheads="1"/>
          </p:cNvSpPr>
          <p:nvPr>
            <p:ph type="title"/>
          </p:nvPr>
        </p:nvSpPr>
        <p:spPr>
          <a:xfrm>
            <a:off x="4876800" y="1885270"/>
            <a:ext cx="3922939" cy="2762930"/>
          </a:xfrm>
        </p:spPr>
        <p:txBody>
          <a:bodyPr/>
          <a:lstStyle/>
          <a:p>
            <a:pPr algn="ctr" eaLnBrk="1" hangingPunct="1">
              <a:defRPr/>
            </a:pPr>
            <a:r>
              <a:rPr lang="en-US" sz="3600" dirty="0"/>
              <a:t>5. Making Decisions</a:t>
            </a:r>
          </a:p>
        </p:txBody>
      </p:sp>
      <p:pic>
        <p:nvPicPr>
          <p:cNvPr id="6" name="Picture 7" descr="Work zone with portable concrete barrier with orange top panels protecting the work space from traffic">
            <a:extLst>
              <a:ext uri="{FF2B5EF4-FFF2-40B4-BE49-F238E27FC236}">
                <a16:creationId xmlns:a16="http://schemas.microsoft.com/office/drawing/2014/main" id="{954DE951-D908-49BC-B4AF-85C67706B0F0}"/>
              </a:ext>
            </a:extLst>
          </p:cNvPr>
          <p:cNvPicPr>
            <a:picLocks noChangeAspect="1" noChangeArrowheads="1"/>
          </p:cNvPicPr>
          <p:nvPr/>
        </p:nvPicPr>
        <p:blipFill>
          <a:blip r:embed="rId3" cstate="print"/>
          <a:srcRect r="13932" b="15556"/>
          <a:stretch>
            <a:fillRect/>
          </a:stretch>
        </p:blipFill>
        <p:spPr bwMode="auto">
          <a:xfrm>
            <a:off x="234845" y="1885270"/>
            <a:ext cx="4452816" cy="3276600"/>
          </a:xfrm>
          <a:prstGeom prst="rect">
            <a:avLst/>
          </a:prstGeom>
          <a:noFill/>
        </p:spPr>
      </p:pic>
      <p:sp>
        <p:nvSpPr>
          <p:cNvPr id="2" name="Google Shape;74;p1">
            <a:extLst>
              <a:ext uri="{FF2B5EF4-FFF2-40B4-BE49-F238E27FC236}">
                <a16:creationId xmlns:a16="http://schemas.microsoft.com/office/drawing/2014/main" id="{5FD45C54-AB2F-571D-C5C2-9C7EBEECE851}"/>
              </a:ext>
            </a:extLst>
          </p:cNvPr>
          <p:cNvSpPr/>
          <p:nvPr/>
        </p:nvSpPr>
        <p:spPr>
          <a:xfrm>
            <a:off x="3657600" y="5202967"/>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7808198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987" y="228600"/>
            <a:ext cx="8610600" cy="1325563"/>
          </a:xfrm>
        </p:spPr>
        <p:txBody>
          <a:bodyPr/>
          <a:lstStyle/>
          <a:p>
            <a:r>
              <a:rPr lang="en-US" sz="3200" dirty="0"/>
              <a:t>States Surveyed: Positive Protection Requirements Based on:</a:t>
            </a:r>
          </a:p>
        </p:txBody>
      </p:sp>
      <p:graphicFrame>
        <p:nvGraphicFramePr>
          <p:cNvPr id="9" name="Chart 8" descr="Survey chart showing more requirements by state for drop-off height or presence, worker/motorist safety, speed, offset, hazards of exposed structures, and duration">
            <a:extLs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9050167"/>
              </p:ext>
            </p:extLst>
          </p:nvPr>
        </p:nvGraphicFramePr>
        <p:xfrm>
          <a:off x="0" y="1752600"/>
          <a:ext cx="9144000" cy="3124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F347D2FB-17FB-A260-6FF9-0CA4F2C17CF0}"/>
              </a:ext>
            </a:extLst>
          </p:cNvPr>
          <p:cNvSpPr txBox="1"/>
          <p:nvPr/>
        </p:nvSpPr>
        <p:spPr>
          <a:xfrm>
            <a:off x="2133600" y="5257800"/>
            <a:ext cx="4572000" cy="584775"/>
          </a:xfrm>
          <a:prstGeom prst="rect">
            <a:avLst/>
          </a:prstGeom>
          <a:noFill/>
        </p:spPr>
        <p:txBody>
          <a:bodyPr wrap="square">
            <a:spAutoFit/>
          </a:bodyPr>
          <a:lstStyle/>
          <a:p>
            <a:r>
              <a:rPr lang="en-US" sz="1600" u="sng" dirty="0">
                <a:latin typeface="Arial" panose="020B0604020202020204" pitchFamily="34" charset="0"/>
                <a:hlinkClick r:id="rId4"/>
              </a:rPr>
              <a:t>http://d2dtl5nnlpfr0r.cloudfront.net/tti.tamu.edu/documents/0-6163-1.pdf</a:t>
            </a:r>
            <a:r>
              <a:rPr lang="en-US" sz="1600" dirty="0">
                <a:latin typeface="Arial" panose="020B0604020202020204" pitchFamily="34" charset="0"/>
              </a:rPr>
              <a:t> </a:t>
            </a:r>
          </a:p>
        </p:txBody>
      </p:sp>
    </p:spTree>
    <p:extLst>
      <p:ext uri="{BB962C8B-B14F-4D97-AF65-F5344CB8AC3E}">
        <p14:creationId xmlns:p14="http://schemas.microsoft.com/office/powerpoint/2010/main" val="4094259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763000" cy="1325563"/>
          </a:xfrm>
        </p:spPr>
        <p:txBody>
          <a:bodyPr/>
          <a:lstStyle/>
          <a:p>
            <a:r>
              <a:rPr lang="en-US" sz="3600" dirty="0"/>
              <a:t>Several States have developed Positive Protection  Assessment Processes, including:</a:t>
            </a:r>
          </a:p>
        </p:txBody>
      </p:sp>
      <p:sp>
        <p:nvSpPr>
          <p:cNvPr id="5" name="Rectangle 3"/>
          <p:cNvSpPr txBox="1">
            <a:spLocks noChangeArrowheads="1"/>
          </p:cNvSpPr>
          <p:nvPr/>
        </p:nvSpPr>
        <p:spPr bwMode="auto">
          <a:xfrm>
            <a:off x="609600" y="2209800"/>
            <a:ext cx="7239000" cy="1981200"/>
          </a:xfrm>
          <a:prstGeom prst="rect">
            <a:avLst/>
          </a:prstGeom>
          <a:noFill/>
          <a:ln w="9525">
            <a:noFill/>
            <a:miter lim="800000"/>
            <a:headEnd/>
            <a:tailEnd/>
          </a:ln>
        </p:spPr>
        <p:txBody>
          <a:bodyPr vert="horz" wrap="square" lIns="91440" tIns="45720" rIns="91440" bIns="45720" numCol="2" anchor="t" anchorCtr="0" compatLnSpc="1">
            <a:prstTxWarp prst="textNoShape">
              <a:avLst/>
            </a:prstTxWarp>
          </a:bodyPr>
          <a:lstStyle/>
          <a:p>
            <a:pPr marL="233363" marR="0" lvl="0" indent="-233363" algn="l" defTabSz="914400" rtl="0" eaLnBrk="0" fontAlgn="base" latinLnBrk="0" hangingPunct="0">
              <a:lnSpc>
                <a:spcPct val="100000"/>
              </a:lnSpc>
              <a:spcBef>
                <a:spcPct val="20000"/>
              </a:spcBef>
              <a:spcAft>
                <a:spcPct val="0"/>
              </a:spcAft>
              <a:buClr>
                <a:srgbClr val="C00000"/>
              </a:buClr>
              <a:buSzPct val="65000"/>
              <a:buFont typeface="Wingdings" panose="05000000000000000000" pitchFamily="2" charset="2"/>
              <a:buChar char="§"/>
              <a:tabLst/>
              <a:defRP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ea typeface="+mn-ea"/>
                <a:cs typeface="+mn-cs"/>
              </a:rPr>
              <a:t>Colorado</a:t>
            </a:r>
          </a:p>
          <a:p>
            <a:pPr marL="233363" marR="0" lvl="0" indent="-233363" algn="l" defTabSz="914400" rtl="0" eaLnBrk="0" fontAlgn="base" latinLnBrk="0" hangingPunct="0">
              <a:lnSpc>
                <a:spcPct val="100000"/>
              </a:lnSpc>
              <a:spcBef>
                <a:spcPct val="20000"/>
              </a:spcBef>
              <a:spcAft>
                <a:spcPct val="0"/>
              </a:spcAft>
              <a:buClr>
                <a:srgbClr val="C00000"/>
              </a:buClr>
              <a:buSzPct val="65000"/>
              <a:buFont typeface="Wingdings" panose="05000000000000000000" pitchFamily="2" charset="2"/>
              <a:buChar char="§"/>
              <a:tabLst/>
              <a:defRP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ea typeface="+mn-ea"/>
                <a:cs typeface="+mn-cs"/>
              </a:rPr>
              <a:t>Maryland</a:t>
            </a:r>
          </a:p>
          <a:p>
            <a:pPr marL="233363" marR="0" lvl="0" indent="-233363" algn="l" defTabSz="914400" rtl="0" eaLnBrk="0" fontAlgn="base" latinLnBrk="0" hangingPunct="0">
              <a:lnSpc>
                <a:spcPct val="100000"/>
              </a:lnSpc>
              <a:spcBef>
                <a:spcPct val="20000"/>
              </a:spcBef>
              <a:spcAft>
                <a:spcPct val="0"/>
              </a:spcAft>
              <a:buClr>
                <a:srgbClr val="C00000"/>
              </a:buClr>
              <a:buSzPct val="65000"/>
              <a:buFont typeface="Wingdings" panose="05000000000000000000" pitchFamily="2" charset="2"/>
              <a:buChar char="§"/>
              <a:tabLst/>
              <a:defRPr/>
            </a:pPr>
            <a:r>
              <a:rPr lang="en-US" sz="2800" kern="0" dirty="0">
                <a:latin typeface="Arial" panose="020B0604020202020204" pitchFamily="34" charset="0"/>
              </a:rPr>
              <a:t>Michigan</a:t>
            </a:r>
          </a:p>
          <a:p>
            <a:pPr marL="233363" marR="0" lvl="0" indent="-233363" algn="l" defTabSz="914400" rtl="0" eaLnBrk="0" fontAlgn="base" latinLnBrk="0" hangingPunct="0">
              <a:lnSpc>
                <a:spcPct val="100000"/>
              </a:lnSpc>
              <a:spcBef>
                <a:spcPct val="20000"/>
              </a:spcBef>
              <a:spcAft>
                <a:spcPct val="0"/>
              </a:spcAft>
              <a:buClr>
                <a:srgbClr val="C00000"/>
              </a:buClr>
              <a:buSzPct val="65000"/>
              <a:buFont typeface="Wingdings" panose="05000000000000000000" pitchFamily="2" charset="2"/>
              <a:buChar char="§"/>
              <a:tabLst/>
              <a:defRPr/>
            </a:pPr>
            <a:r>
              <a:rPr lang="en-US" sz="2800" kern="0" dirty="0">
                <a:latin typeface="Arial" panose="020B0604020202020204" pitchFamily="34" charset="0"/>
              </a:rPr>
              <a:t>New York</a:t>
            </a:r>
            <a:endParaRPr kumimoji="0" lang="en-US" sz="28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a:p>
            <a:pPr marL="233363" marR="0" lvl="0" indent="-233363" algn="l" defTabSz="914400" rtl="0" eaLnBrk="0" fontAlgn="base" latinLnBrk="0" hangingPunct="0">
              <a:lnSpc>
                <a:spcPct val="100000"/>
              </a:lnSpc>
              <a:spcBef>
                <a:spcPct val="20000"/>
              </a:spcBef>
              <a:spcAft>
                <a:spcPct val="0"/>
              </a:spcAft>
              <a:buClr>
                <a:srgbClr val="C00000"/>
              </a:buClr>
              <a:buSzPct val="65000"/>
              <a:buFont typeface="Wingdings" panose="05000000000000000000" pitchFamily="2" charset="2"/>
              <a:buChar char="§"/>
              <a:tabLst/>
              <a:defRPr/>
            </a:pPr>
            <a:r>
              <a:rPr lang="en-US" sz="2800" kern="0" dirty="0">
                <a:latin typeface="Arial" panose="020B0604020202020204" pitchFamily="34" charset="0"/>
              </a:rPr>
              <a:t>North Carolina</a:t>
            </a:r>
          </a:p>
          <a:p>
            <a:pPr marL="233363" marR="0" lvl="0" indent="-233363" algn="l" defTabSz="914400" rtl="0" eaLnBrk="0" fontAlgn="base" latinLnBrk="0" hangingPunct="0">
              <a:lnSpc>
                <a:spcPct val="100000"/>
              </a:lnSpc>
              <a:spcBef>
                <a:spcPct val="20000"/>
              </a:spcBef>
              <a:spcAft>
                <a:spcPct val="0"/>
              </a:spcAft>
              <a:buClr>
                <a:srgbClr val="C00000"/>
              </a:buClr>
              <a:buSzPct val="65000"/>
              <a:buFont typeface="Wingdings" panose="05000000000000000000" pitchFamily="2" charset="2"/>
              <a:buChar char="§"/>
              <a:tabLst/>
              <a:defRPr/>
            </a:pPr>
            <a:r>
              <a:rPr lang="en-US" sz="2800" kern="0" dirty="0">
                <a:latin typeface="Arial" panose="020B0604020202020204" pitchFamily="34" charset="0"/>
              </a:rPr>
              <a:t>Oregon</a:t>
            </a:r>
          </a:p>
          <a:p>
            <a:pPr marL="233363" marR="0" lvl="0" indent="-233363" algn="l" defTabSz="914400" rtl="0" eaLnBrk="0" fontAlgn="base" latinLnBrk="0" hangingPunct="0">
              <a:lnSpc>
                <a:spcPct val="100000"/>
              </a:lnSpc>
              <a:spcBef>
                <a:spcPct val="20000"/>
              </a:spcBef>
              <a:spcAft>
                <a:spcPct val="0"/>
              </a:spcAft>
              <a:buClr>
                <a:srgbClr val="C00000"/>
              </a:buClr>
              <a:buSzPct val="65000"/>
              <a:buFont typeface="Wingdings" panose="05000000000000000000" pitchFamily="2" charset="2"/>
              <a:buChar char="§"/>
              <a:tabLst/>
              <a:defRP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ea typeface="+mn-ea"/>
                <a:cs typeface="+mn-cs"/>
              </a:rPr>
              <a:t>Texas</a:t>
            </a:r>
          </a:p>
          <a:p>
            <a:pPr marL="233363" marR="0" lvl="0" indent="-233363" algn="l" defTabSz="914400" rtl="0" eaLnBrk="0" fontAlgn="base" latinLnBrk="0" hangingPunct="0">
              <a:lnSpc>
                <a:spcPct val="100000"/>
              </a:lnSpc>
              <a:spcBef>
                <a:spcPct val="20000"/>
              </a:spcBef>
              <a:spcAft>
                <a:spcPct val="0"/>
              </a:spcAft>
              <a:buClr>
                <a:srgbClr val="C00000"/>
              </a:buClr>
              <a:buSzPct val="65000"/>
              <a:buFont typeface="Wingdings" panose="05000000000000000000" pitchFamily="2" charset="2"/>
              <a:buChar char="§"/>
              <a:tabLst/>
              <a:defRPr/>
            </a:pPr>
            <a:r>
              <a:rPr lang="en-US" sz="2800" kern="0" dirty="0">
                <a:latin typeface="Arial" panose="020B0604020202020204" pitchFamily="34" charset="0"/>
              </a:rPr>
              <a:t>Virginia</a:t>
            </a:r>
          </a:p>
          <a:p>
            <a:pPr marL="233363" marR="0" lvl="0" indent="-233363" algn="l" defTabSz="914400" rtl="0" eaLnBrk="0" fontAlgn="base" latinLnBrk="0" hangingPunct="0">
              <a:lnSpc>
                <a:spcPct val="100000"/>
              </a:lnSpc>
              <a:spcBef>
                <a:spcPct val="20000"/>
              </a:spcBef>
              <a:spcAft>
                <a:spcPct val="0"/>
              </a:spcAft>
              <a:buClr>
                <a:srgbClr val="C00000"/>
              </a:buClr>
              <a:buSzPct val="65000"/>
              <a:buFont typeface="Wingdings" panose="05000000000000000000" pitchFamily="2" charset="2"/>
              <a:buChar char="§"/>
              <a:tabLst/>
              <a:defRP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ea typeface="+mn-ea"/>
                <a:cs typeface="+mn-cs"/>
              </a:rPr>
              <a:t>Utah</a:t>
            </a:r>
          </a:p>
          <a:p>
            <a:pPr marL="233363" marR="0" lvl="0" indent="-233363" algn="l" defTabSz="914400" rtl="0" eaLnBrk="0" fontAlgn="base" latinLnBrk="0" hangingPunct="0">
              <a:lnSpc>
                <a:spcPct val="100000"/>
              </a:lnSpc>
              <a:spcBef>
                <a:spcPct val="20000"/>
              </a:spcBef>
              <a:spcAft>
                <a:spcPct val="0"/>
              </a:spcAft>
              <a:buClr>
                <a:srgbClr val="C00000"/>
              </a:buClr>
              <a:buSzPct val="65000"/>
              <a:buFont typeface="Wingdings" panose="05000000000000000000" pitchFamily="2" charset="2"/>
              <a:buChar char="§"/>
              <a:tabLst/>
              <a:defRPr/>
            </a:pPr>
            <a:r>
              <a:rPr lang="en-US" sz="2800" kern="0" dirty="0">
                <a:latin typeface="Arial" panose="020B0604020202020204" pitchFamily="34" charset="0"/>
              </a:rPr>
              <a:t>Others</a:t>
            </a:r>
            <a:endParaRPr kumimoji="0" lang="en-US" sz="28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90000"/>
              <a:buFontTx/>
              <a:buBlip>
                <a:blip r:embed="rId3"/>
              </a:buBlip>
              <a:tabLst/>
              <a:defRPr/>
            </a:pPr>
            <a:endParaRPr kumimoji="0" lang="en-US" sz="32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469379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52400"/>
            <a:ext cx="8664633" cy="1219200"/>
          </a:xfrm>
        </p:spPr>
        <p:txBody>
          <a:bodyPr>
            <a:normAutofit fontScale="90000"/>
          </a:bodyPr>
          <a:lstStyle/>
          <a:p>
            <a:r>
              <a:rPr lang="en-US" sz="3200" dirty="0"/>
              <a:t>Example 1:</a:t>
            </a:r>
            <a:br>
              <a:rPr lang="en-US" sz="3200" dirty="0"/>
            </a:br>
            <a:r>
              <a:rPr lang="en-US" sz="3200" dirty="0"/>
              <a:t>Colorado DOT Positive Protection Guidelines:</a:t>
            </a:r>
          </a:p>
        </p:txBody>
      </p:sp>
      <p:sp>
        <p:nvSpPr>
          <p:cNvPr id="3" name="Content Placeholder 2"/>
          <p:cNvSpPr>
            <a:spLocks noGrp="1"/>
          </p:cNvSpPr>
          <p:nvPr>
            <p:ph idx="1"/>
          </p:nvPr>
        </p:nvSpPr>
        <p:spPr>
          <a:xfrm>
            <a:off x="457198" y="1524000"/>
            <a:ext cx="8153402" cy="4191000"/>
          </a:xfrm>
        </p:spPr>
        <p:txBody>
          <a:bodyPr numCol="1">
            <a:noAutofit/>
          </a:bodyPr>
          <a:lstStyle/>
          <a:p>
            <a:pPr marL="114300" indent="0">
              <a:buNone/>
            </a:pPr>
            <a:r>
              <a:rPr lang="en-US" i="1" dirty="0"/>
              <a:t>“An Engineering Study is a process which will </a:t>
            </a:r>
            <a:r>
              <a:rPr lang="en-US" b="1" i="1" dirty="0"/>
              <a:t>integrate data, analysis, judgment, and creativity </a:t>
            </a:r>
            <a:r>
              <a:rPr lang="en-US" i="1" dirty="0"/>
              <a:t>to determine the best construction strategy for a given scenario.”</a:t>
            </a:r>
          </a:p>
          <a:p>
            <a:pPr marL="114300" indent="0">
              <a:buNone/>
            </a:pPr>
            <a:r>
              <a:rPr lang="en-US" i="1" dirty="0"/>
              <a:t>“An Engineering Study </a:t>
            </a:r>
            <a:r>
              <a:rPr lang="en-US" b="1" i="1" dirty="0"/>
              <a:t>does not take the place of good engineering judgment</a:t>
            </a:r>
            <a:r>
              <a:rPr lang="en-US" i="1" dirty="0"/>
              <a:t>, but should be used in conjunction with engineering judgment to guide the decision-making process.”</a:t>
            </a:r>
          </a:p>
          <a:p>
            <a:pPr lvl="4"/>
            <a:endParaRPr lang="en-US" sz="3200" dirty="0"/>
          </a:p>
          <a:p>
            <a:pPr lvl="3"/>
            <a:endParaRPr lang="en-US" sz="3200" dirty="0"/>
          </a:p>
        </p:txBody>
      </p:sp>
    </p:spTree>
    <p:extLst>
      <p:ext uri="{BB962C8B-B14F-4D97-AF65-F5344CB8AC3E}">
        <p14:creationId xmlns:p14="http://schemas.microsoft.com/office/powerpoint/2010/main" val="4278017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686800" cy="1143000"/>
          </a:xfrm>
        </p:spPr>
        <p:txBody>
          <a:bodyPr>
            <a:noAutofit/>
          </a:bodyPr>
          <a:lstStyle/>
          <a:p>
            <a:r>
              <a:rPr lang="en-US" sz="3200" dirty="0"/>
              <a:t>Example 2:</a:t>
            </a:r>
            <a:br>
              <a:rPr lang="en-US" sz="3200" dirty="0"/>
            </a:br>
            <a:r>
              <a:rPr lang="en-US" sz="3200" dirty="0"/>
              <a:t>North Carolina DOT Positive Protection Guidelines:</a:t>
            </a:r>
          </a:p>
        </p:txBody>
      </p:sp>
      <p:sp>
        <p:nvSpPr>
          <p:cNvPr id="3" name="Content Placeholder 2"/>
          <p:cNvSpPr>
            <a:spLocks noGrp="1"/>
          </p:cNvSpPr>
          <p:nvPr>
            <p:ph idx="1"/>
          </p:nvPr>
        </p:nvSpPr>
        <p:spPr>
          <a:xfrm>
            <a:off x="228600" y="1676400"/>
            <a:ext cx="8382000" cy="4191000"/>
          </a:xfrm>
        </p:spPr>
        <p:txBody>
          <a:bodyPr numCol="1">
            <a:noAutofit/>
          </a:bodyPr>
          <a:lstStyle/>
          <a:p>
            <a:pPr marL="114300" indent="0">
              <a:buNone/>
            </a:pPr>
            <a:r>
              <a:rPr lang="en-US" i="1" dirty="0"/>
              <a:t>“The Engineering Study performed to determine the need for positive protection </a:t>
            </a:r>
            <a:r>
              <a:rPr lang="en-US" b="1" i="1" dirty="0"/>
              <a:t>shall take into</a:t>
            </a:r>
          </a:p>
          <a:p>
            <a:pPr marL="114300" indent="0">
              <a:buNone/>
            </a:pPr>
            <a:r>
              <a:rPr lang="en-US" b="1" i="1" dirty="0"/>
              <a:t>consideration</a:t>
            </a:r>
            <a:r>
              <a:rPr lang="en-US" i="1" dirty="0"/>
              <a:t> clear zone distances, roadway geometry, anticipated construction year traffic</a:t>
            </a:r>
          </a:p>
          <a:p>
            <a:pPr marL="114300" indent="0">
              <a:buNone/>
            </a:pPr>
            <a:r>
              <a:rPr lang="en-US" i="1" dirty="0"/>
              <a:t>volumes, traffic speeds, roadside geometry, </a:t>
            </a:r>
            <a:r>
              <a:rPr lang="en-US" b="1" i="1" u="sng" dirty="0"/>
              <a:t>workers safety, pedestrian safety</a:t>
            </a:r>
            <a:r>
              <a:rPr lang="en-US" i="1" dirty="0"/>
              <a:t>, etc.</a:t>
            </a:r>
            <a:endParaRPr lang="en-US" sz="3200" dirty="0"/>
          </a:p>
          <a:p>
            <a:pPr lvl="3"/>
            <a:endParaRPr lang="en-US" sz="3200" dirty="0"/>
          </a:p>
        </p:txBody>
      </p:sp>
    </p:spTree>
    <p:extLst>
      <p:ext uri="{BB962C8B-B14F-4D97-AF65-F5344CB8AC3E}">
        <p14:creationId xmlns:p14="http://schemas.microsoft.com/office/powerpoint/2010/main" val="1672690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791200" cy="1325563"/>
          </a:xfrm>
        </p:spPr>
        <p:txBody>
          <a:bodyPr/>
          <a:lstStyle/>
          <a:p>
            <a:r>
              <a:rPr lang="en-US" sz="3200" dirty="0"/>
              <a:t>Example 3: VDOT’s Clear Zone &amp; Drop-Off Chart</a:t>
            </a:r>
          </a:p>
        </p:txBody>
      </p:sp>
      <p:pic>
        <p:nvPicPr>
          <p:cNvPr id="5122" name="Picture 2" descr="Virginia DOT example of drop-off conditions based on clear zone distances and associated treatments">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0" y="1752600"/>
            <a:ext cx="9144000" cy="3781872"/>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E22B053A-0B21-3BFC-6A56-6D539B446556}"/>
              </a:ext>
            </a:extLst>
          </p:cNvPr>
          <p:cNvSpPr/>
          <p:nvPr/>
        </p:nvSpPr>
        <p:spPr>
          <a:xfrm>
            <a:off x="7315200" y="5609818"/>
            <a:ext cx="1447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Virginia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427076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DOT treatments by drop-off depth if within the clear zone - greater than 12 inches requires devices and a wedge or positive protection">
            <a:extLst>
              <a:ext uri="{C183D7F6-B498-43B3-948B-1728B52AA6E4}">
                <adec:decorative xmlns:adec="http://schemas.microsoft.com/office/drawing/2017/decorative" val="0"/>
              </a:ext>
            </a:extLst>
          </p:cNvPr>
          <p:cNvPicPr>
            <a:picLocks noChangeAspect="1" noChangeArrowheads="1"/>
          </p:cNvPicPr>
          <p:nvPr/>
        </p:nvPicPr>
        <p:blipFill>
          <a:blip r:embed="rId2" cstate="print"/>
          <a:srcRect/>
          <a:stretch>
            <a:fillRect/>
          </a:stretch>
        </p:blipFill>
        <p:spPr bwMode="auto">
          <a:xfrm>
            <a:off x="261938" y="1524000"/>
            <a:ext cx="8620125" cy="5181600"/>
          </a:xfrm>
          <a:prstGeom prst="rect">
            <a:avLst/>
          </a:prstGeom>
          <a:noFill/>
          <a:ln w="9525">
            <a:noFill/>
            <a:miter lim="800000"/>
            <a:headEnd/>
            <a:tailEnd/>
          </a:ln>
        </p:spPr>
      </p:pic>
      <p:sp>
        <p:nvSpPr>
          <p:cNvPr id="5" name="Title 1"/>
          <p:cNvSpPr>
            <a:spLocks noGrp="1"/>
          </p:cNvSpPr>
          <p:nvPr>
            <p:ph type="title"/>
          </p:nvPr>
        </p:nvSpPr>
        <p:spPr>
          <a:xfrm>
            <a:off x="261938" y="0"/>
            <a:ext cx="5986462" cy="1325563"/>
          </a:xfrm>
        </p:spPr>
        <p:txBody>
          <a:bodyPr/>
          <a:lstStyle/>
          <a:p>
            <a:r>
              <a:rPr lang="en-US" sz="3200" dirty="0"/>
              <a:t>Example: 3 VDOT’s Clear Zone &amp; Drop-Off Chart</a:t>
            </a:r>
          </a:p>
        </p:txBody>
      </p:sp>
      <p:sp>
        <p:nvSpPr>
          <p:cNvPr id="2" name="Google Shape;74;p1">
            <a:extLst>
              <a:ext uri="{FF2B5EF4-FFF2-40B4-BE49-F238E27FC236}">
                <a16:creationId xmlns:a16="http://schemas.microsoft.com/office/drawing/2014/main" id="{B6B9482E-8A94-9E68-60C7-B6CE45A256CD}"/>
              </a:ext>
            </a:extLst>
          </p:cNvPr>
          <p:cNvSpPr/>
          <p:nvPr/>
        </p:nvSpPr>
        <p:spPr>
          <a:xfrm>
            <a:off x="7665378" y="6488529"/>
            <a:ext cx="1447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Virginia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84838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3" name="Picture 3">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9525" y="990600"/>
            <a:ext cx="9153525" cy="5867400"/>
          </a:xfrm>
          <a:prstGeom prst="rect">
            <a:avLst/>
          </a:prstGeom>
          <a:noFill/>
          <a:ln w="9525">
            <a:noFill/>
            <a:miter lim="800000"/>
            <a:headEnd/>
            <a:tailEnd/>
          </a:ln>
        </p:spPr>
      </p:pic>
      <p:sp>
        <p:nvSpPr>
          <p:cNvPr id="5" name="Title 1"/>
          <p:cNvSpPr>
            <a:spLocks noGrp="1"/>
          </p:cNvSpPr>
          <p:nvPr>
            <p:ph type="title"/>
          </p:nvPr>
        </p:nvSpPr>
        <p:spPr>
          <a:xfrm>
            <a:off x="609600" y="0"/>
            <a:ext cx="8490155" cy="1325563"/>
          </a:xfrm>
        </p:spPr>
        <p:txBody>
          <a:bodyPr/>
          <a:lstStyle/>
          <a:p>
            <a:r>
              <a:rPr lang="en-US" sz="3200" dirty="0"/>
              <a:t>Example 6: Utah DOT Positive Protection Decision Tree</a:t>
            </a:r>
          </a:p>
        </p:txBody>
      </p:sp>
      <p:sp>
        <p:nvSpPr>
          <p:cNvPr id="2" name="Google Shape;74;p1">
            <a:extLst>
              <a:ext uri="{FF2B5EF4-FFF2-40B4-BE49-F238E27FC236}">
                <a16:creationId xmlns:a16="http://schemas.microsoft.com/office/drawing/2014/main" id="{9A6534E9-A018-748F-2FDA-680BE7B58D6D}"/>
              </a:ext>
            </a:extLst>
          </p:cNvPr>
          <p:cNvSpPr/>
          <p:nvPr/>
        </p:nvSpPr>
        <p:spPr>
          <a:xfrm>
            <a:off x="7391400" y="5943600"/>
            <a:ext cx="1447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Utah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22225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04800" y="1609725"/>
            <a:ext cx="8398097" cy="5019675"/>
          </a:xfrm>
          <a:prstGeom prst="rect">
            <a:avLst/>
          </a:prstGeom>
          <a:noFill/>
          <a:ln w="9525">
            <a:noFill/>
            <a:miter lim="800000"/>
            <a:headEnd/>
            <a:tailEnd/>
          </a:ln>
        </p:spPr>
      </p:pic>
      <p:sp>
        <p:nvSpPr>
          <p:cNvPr id="5" name="Title 1"/>
          <p:cNvSpPr>
            <a:spLocks noGrp="1"/>
          </p:cNvSpPr>
          <p:nvPr>
            <p:ph type="title"/>
          </p:nvPr>
        </p:nvSpPr>
        <p:spPr>
          <a:xfrm>
            <a:off x="533400" y="0"/>
            <a:ext cx="8610600" cy="1325563"/>
          </a:xfrm>
        </p:spPr>
        <p:txBody>
          <a:bodyPr/>
          <a:lstStyle/>
          <a:p>
            <a:r>
              <a:rPr lang="en-US" sz="3200" dirty="0"/>
              <a:t>UT: Key Decision Point</a:t>
            </a:r>
          </a:p>
        </p:txBody>
      </p:sp>
      <p:sp>
        <p:nvSpPr>
          <p:cNvPr id="6" name="Rectangle 5">
            <a:extLst>
              <a:ext uri="{C183D7F6-B498-43B3-948B-1728B52AA6E4}">
                <adec:decorative xmlns:adec="http://schemas.microsoft.com/office/drawing/2017/decorative" val="1"/>
              </a:ext>
            </a:extLst>
          </p:cNvPr>
          <p:cNvSpPr/>
          <p:nvPr/>
        </p:nvSpPr>
        <p:spPr>
          <a:xfrm>
            <a:off x="3276600" y="1676400"/>
            <a:ext cx="2667000" cy="1371600"/>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Rectangle 6">
            <a:extLst>
              <a:ext uri="{C183D7F6-B498-43B3-948B-1728B52AA6E4}">
                <adec:decorative xmlns:adec="http://schemas.microsoft.com/office/drawing/2017/decorative" val="1"/>
              </a:ext>
            </a:extLst>
          </p:cNvPr>
          <p:cNvSpPr/>
          <p:nvPr/>
        </p:nvSpPr>
        <p:spPr>
          <a:xfrm>
            <a:off x="304800" y="4343400"/>
            <a:ext cx="3505200" cy="1981200"/>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 name="Google Shape;74;p1">
            <a:extLst>
              <a:ext uri="{FF2B5EF4-FFF2-40B4-BE49-F238E27FC236}">
                <a16:creationId xmlns:a16="http://schemas.microsoft.com/office/drawing/2014/main" id="{2F00D6E4-3C72-9472-1096-C54A5F10A62B}"/>
              </a:ext>
            </a:extLst>
          </p:cNvPr>
          <p:cNvSpPr/>
          <p:nvPr/>
        </p:nvSpPr>
        <p:spPr>
          <a:xfrm>
            <a:off x="7620000" y="5609818"/>
            <a:ext cx="1447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Utah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7256658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Utah DOT Positive Protection Decision Tree</a:t>
            </a:r>
          </a:p>
        </p:txBody>
      </p:sp>
      <p:pic>
        <p:nvPicPr>
          <p:cNvPr id="149507" name="Picture 3">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2458" y="1143000"/>
            <a:ext cx="9144000" cy="4903839"/>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5BBFACCD-A4B9-824A-240F-6656E8729D63}"/>
              </a:ext>
            </a:extLst>
          </p:cNvPr>
          <p:cNvSpPr/>
          <p:nvPr/>
        </p:nvSpPr>
        <p:spPr>
          <a:xfrm>
            <a:off x="4762500" y="5800658"/>
            <a:ext cx="1447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Utah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110303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Utah Scoring Factors</a:t>
            </a:r>
          </a:p>
        </p:txBody>
      </p:sp>
      <p:sp>
        <p:nvSpPr>
          <p:cNvPr id="3" name="Content Placeholder 2"/>
          <p:cNvSpPr>
            <a:spLocks noGrp="1"/>
          </p:cNvSpPr>
          <p:nvPr>
            <p:ph idx="1"/>
          </p:nvPr>
        </p:nvSpPr>
        <p:spPr>
          <a:xfrm>
            <a:off x="533400" y="1981200"/>
            <a:ext cx="8305800" cy="4572000"/>
          </a:xfrm>
        </p:spPr>
        <p:txBody>
          <a:bodyPr/>
          <a:lstStyle/>
          <a:p>
            <a:pPr>
              <a:lnSpc>
                <a:spcPct val="150000"/>
              </a:lnSpc>
            </a:pPr>
            <a:r>
              <a:rPr lang="en-US" dirty="0"/>
              <a:t>Factor 1: Duration of specific work elements</a:t>
            </a:r>
          </a:p>
          <a:p>
            <a:pPr>
              <a:lnSpc>
                <a:spcPct val="150000"/>
              </a:lnSpc>
            </a:pPr>
            <a:r>
              <a:rPr lang="en-US" dirty="0"/>
              <a:t>Factor 2: Exposure</a:t>
            </a:r>
          </a:p>
          <a:p>
            <a:pPr>
              <a:lnSpc>
                <a:spcPct val="150000"/>
              </a:lnSpc>
            </a:pPr>
            <a:r>
              <a:rPr lang="en-US" dirty="0"/>
              <a:t>Factor 3: Posted speed (prior to construction)</a:t>
            </a:r>
          </a:p>
          <a:p>
            <a:pPr>
              <a:lnSpc>
                <a:spcPct val="150000"/>
              </a:lnSpc>
            </a:pPr>
            <a:r>
              <a:rPr lang="en-US" dirty="0"/>
              <a:t>Factor 4: Location of work</a:t>
            </a:r>
          </a:p>
          <a:p>
            <a:pPr>
              <a:lnSpc>
                <a:spcPct val="150000"/>
              </a:lnSpc>
            </a:pPr>
            <a:endParaRPr lang="en-US" dirty="0"/>
          </a:p>
        </p:txBody>
      </p:sp>
    </p:spTree>
    <p:extLst>
      <p:ext uri="{BB962C8B-B14F-4D97-AF65-F5344CB8AC3E}">
        <p14:creationId xmlns:p14="http://schemas.microsoft.com/office/powerpoint/2010/main" val="1459831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49045" y="228600"/>
            <a:ext cx="6051755" cy="990600"/>
          </a:xfrm>
        </p:spPr>
        <p:txBody>
          <a:bodyPr/>
          <a:lstStyle/>
          <a:p>
            <a:pPr>
              <a:defRPr/>
            </a:pPr>
            <a:r>
              <a:rPr lang="en-US" sz="3200" dirty="0"/>
              <a:t>Module Objectives</a:t>
            </a:r>
          </a:p>
        </p:txBody>
      </p:sp>
      <p:sp>
        <p:nvSpPr>
          <p:cNvPr id="4099" name="Rectangle 3"/>
          <p:cNvSpPr>
            <a:spLocks noGrp="1" noChangeArrowheads="1"/>
          </p:cNvSpPr>
          <p:nvPr>
            <p:ph type="body" idx="1"/>
          </p:nvPr>
        </p:nvSpPr>
        <p:spPr>
          <a:xfrm>
            <a:off x="381000" y="1447800"/>
            <a:ext cx="8153400" cy="3886200"/>
          </a:xfrm>
        </p:spPr>
        <p:txBody>
          <a:bodyPr/>
          <a:lstStyle/>
          <a:p>
            <a:r>
              <a:rPr lang="en-US" dirty="0"/>
              <a:t>Discuss the basis for available decision and assessment tools</a:t>
            </a:r>
          </a:p>
          <a:p>
            <a:r>
              <a:rPr lang="en-US" dirty="0"/>
              <a:t>Discuss some existing assessment processes</a:t>
            </a:r>
          </a:p>
          <a:p>
            <a:pPr lvl="1"/>
            <a:r>
              <a:rPr lang="en-US" dirty="0"/>
              <a:t>Including this State’s</a:t>
            </a:r>
          </a:p>
          <a:p>
            <a:r>
              <a:rPr lang="en-US" dirty="0"/>
              <a:t>Apply a positive protection assessment  (decision-making) process</a:t>
            </a:r>
          </a:p>
          <a:p>
            <a:r>
              <a:rPr lang="en-US" dirty="0"/>
              <a:t>Discuss/Apply an interactive Excel-based Positive Protection assessment tool</a:t>
            </a:r>
          </a:p>
        </p:txBody>
      </p:sp>
    </p:spTree>
    <p:extLst>
      <p:ext uri="{BB962C8B-B14F-4D97-AF65-F5344CB8AC3E}">
        <p14:creationId xmlns:p14="http://schemas.microsoft.com/office/powerpoint/2010/main" val="29755432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Utah Scoring: If TOTAL:</a:t>
            </a:r>
          </a:p>
        </p:txBody>
      </p:sp>
      <p:sp>
        <p:nvSpPr>
          <p:cNvPr id="5" name="Content Placeholder 2"/>
          <p:cNvSpPr>
            <a:spLocks noGrp="1"/>
          </p:cNvSpPr>
          <p:nvPr>
            <p:ph idx="1"/>
          </p:nvPr>
        </p:nvSpPr>
        <p:spPr>
          <a:xfrm>
            <a:off x="228600" y="1524000"/>
            <a:ext cx="8610600" cy="4953000"/>
          </a:xfrm>
        </p:spPr>
        <p:txBody>
          <a:bodyPr/>
          <a:lstStyle/>
          <a:p>
            <a:r>
              <a:rPr lang="en-US" b="1" dirty="0"/>
              <a:t>&gt; 31 points - </a:t>
            </a:r>
            <a:r>
              <a:rPr lang="en-US" dirty="0"/>
              <a:t>Positive protection device(s) are required in addition to standard traffic control and any other mitigation efforts</a:t>
            </a:r>
          </a:p>
          <a:p>
            <a:r>
              <a:rPr lang="en-US" b="1" dirty="0"/>
              <a:t>20-30</a:t>
            </a:r>
            <a:r>
              <a:rPr lang="en-US" dirty="0"/>
              <a:t>: Positive protection device(s) or other mitigation efforts and standard traffic control required to minimize worker exposure. </a:t>
            </a:r>
          </a:p>
          <a:p>
            <a:r>
              <a:rPr lang="en-US" b="1" dirty="0"/>
              <a:t>&lt;20: </a:t>
            </a:r>
            <a:r>
              <a:rPr lang="en-US" dirty="0"/>
              <a:t>Use of standard traffic control is required</a:t>
            </a:r>
          </a:p>
          <a:p>
            <a:endParaRPr lang="en-US" dirty="0"/>
          </a:p>
        </p:txBody>
      </p:sp>
    </p:spTree>
    <p:extLst>
      <p:ext uri="{BB962C8B-B14F-4D97-AF65-F5344CB8AC3E}">
        <p14:creationId xmlns:p14="http://schemas.microsoft.com/office/powerpoint/2010/main" val="4025552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686800" cy="1295400"/>
          </a:xfrm>
        </p:spPr>
        <p:txBody>
          <a:bodyPr>
            <a:noAutofit/>
          </a:bodyPr>
          <a:lstStyle/>
          <a:p>
            <a:r>
              <a:rPr lang="en-US" sz="2800" dirty="0"/>
              <a:t>Common Elements of The Positive Protection Selection Decision/Assessment Process</a:t>
            </a:r>
          </a:p>
        </p:txBody>
      </p:sp>
      <p:sp>
        <p:nvSpPr>
          <p:cNvPr id="10" name="Down Arrow 9" descr="downward arrow">
            <a:extLst>
              <a:ext uri="{C183D7F6-B498-43B3-948B-1728B52AA6E4}">
                <adec:decorative xmlns:adec="http://schemas.microsoft.com/office/drawing/2017/decorative" val="0"/>
              </a:ext>
            </a:extLst>
          </p:cNvPr>
          <p:cNvSpPr/>
          <p:nvPr/>
        </p:nvSpPr>
        <p:spPr>
          <a:xfrm>
            <a:off x="3276600" y="1524000"/>
            <a:ext cx="2286000" cy="5334000"/>
          </a:xfrm>
          <a:prstGeom prst="downArrow">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2" name="TextBox 11" descr="Determine variables &amp; other factors (Mod. 2)&#10;"/>
          <p:cNvSpPr txBox="1"/>
          <p:nvPr/>
        </p:nvSpPr>
        <p:spPr>
          <a:xfrm>
            <a:off x="821036" y="1905000"/>
            <a:ext cx="7261924" cy="523220"/>
          </a:xfrm>
          <a:prstGeom prst="rect">
            <a:avLst/>
          </a:prstGeom>
          <a:solidFill>
            <a:schemeClr val="bg1"/>
          </a:solidFill>
          <a:ln>
            <a:solidFill>
              <a:srgbClr val="C00000"/>
            </a:solidFill>
          </a:ln>
        </p:spPr>
        <p:txBody>
          <a:bodyPr wrap="none" rtlCol="0">
            <a:spAutoFit/>
          </a:bodyPr>
          <a:lstStyle/>
          <a:p>
            <a:pPr lvl="0" algn="ctr"/>
            <a:r>
              <a:rPr lang="en-US" sz="2800" dirty="0">
                <a:latin typeface="Arial" panose="020B0604020202020204" pitchFamily="34" charset="0"/>
                <a:cs typeface="Arial" panose="020B0604020202020204" pitchFamily="34" charset="0"/>
              </a:rPr>
              <a:t>Determine variables &amp; other factors (Mod. 2)</a:t>
            </a:r>
          </a:p>
        </p:txBody>
      </p:sp>
      <p:sp>
        <p:nvSpPr>
          <p:cNvPr id="13" name="TextBox 12" descr="Apply Assessment Tool&#10;"/>
          <p:cNvSpPr txBox="1"/>
          <p:nvPr/>
        </p:nvSpPr>
        <p:spPr>
          <a:xfrm>
            <a:off x="4157644" y="3515380"/>
            <a:ext cx="3874394" cy="523220"/>
          </a:xfrm>
          <a:prstGeom prst="rect">
            <a:avLst/>
          </a:prstGeom>
          <a:solidFill>
            <a:schemeClr val="bg1"/>
          </a:solidFill>
          <a:ln>
            <a:solidFill>
              <a:srgbClr val="C00000"/>
            </a:solidFill>
          </a:ln>
        </p:spPr>
        <p:txBody>
          <a:bodyPr wrap="none" rtlCol="0">
            <a:spAutoFit/>
          </a:bodyPr>
          <a:lstStyle/>
          <a:p>
            <a:pPr lvl="0" algn="ctr"/>
            <a:r>
              <a:rPr lang="en-US" sz="2800" dirty="0">
                <a:latin typeface="Arial" panose="020B0604020202020204" pitchFamily="34" charset="0"/>
                <a:cs typeface="Arial" panose="020B0604020202020204" pitchFamily="34" charset="0"/>
              </a:rPr>
              <a:t>Apply Assessment Tool</a:t>
            </a:r>
          </a:p>
        </p:txBody>
      </p:sp>
      <p:sp>
        <p:nvSpPr>
          <p:cNvPr id="14" name="TextBox 13" descr="Evaluate hazards &amp; exposure&#10;"/>
          <p:cNvSpPr txBox="1"/>
          <p:nvPr/>
        </p:nvSpPr>
        <p:spPr>
          <a:xfrm>
            <a:off x="2010459" y="2572407"/>
            <a:ext cx="4883068" cy="523220"/>
          </a:xfrm>
          <a:prstGeom prst="rect">
            <a:avLst/>
          </a:prstGeom>
          <a:solidFill>
            <a:schemeClr val="bg1"/>
          </a:solidFill>
          <a:ln>
            <a:solidFill>
              <a:srgbClr val="C00000"/>
            </a:solidFill>
          </a:ln>
        </p:spPr>
        <p:txBody>
          <a:bodyPr wrap="none" rtlCol="0">
            <a:spAutoFit/>
          </a:bodyPr>
          <a:lstStyle/>
          <a:p>
            <a:pPr lvl="0" algn="ctr"/>
            <a:r>
              <a:rPr lang="en-US" sz="2800" dirty="0">
                <a:latin typeface="Arial" panose="020B0604020202020204" pitchFamily="34" charset="0"/>
                <a:cs typeface="Arial" panose="020B0604020202020204" pitchFamily="34" charset="0"/>
              </a:rPr>
              <a:t>Evaluate hazards &amp; exposure</a:t>
            </a:r>
          </a:p>
        </p:txBody>
      </p:sp>
      <p:sp>
        <p:nvSpPr>
          <p:cNvPr id="15" name="TextBox 14" descr="Consider “other”&#10;strategies (Mod. 4)&#10;"/>
          <p:cNvSpPr txBox="1"/>
          <p:nvPr/>
        </p:nvSpPr>
        <p:spPr>
          <a:xfrm>
            <a:off x="689350" y="3286780"/>
            <a:ext cx="3183885" cy="954107"/>
          </a:xfrm>
          <a:prstGeom prst="rect">
            <a:avLst/>
          </a:prstGeom>
          <a:solidFill>
            <a:schemeClr val="bg1"/>
          </a:solidFill>
          <a:ln>
            <a:solidFill>
              <a:srgbClr val="C00000"/>
            </a:solidFill>
          </a:ln>
        </p:spPr>
        <p:txBody>
          <a:bodyPr wrap="none" rtlCol="0">
            <a:spAutoFit/>
          </a:bodyPr>
          <a:lstStyle/>
          <a:p>
            <a:pPr lvl="0" algn="ctr"/>
            <a:r>
              <a:rPr lang="en-US" sz="2800" dirty="0">
                <a:latin typeface="Arial" panose="020B0604020202020204" pitchFamily="34" charset="0"/>
                <a:cs typeface="Arial" panose="020B0604020202020204" pitchFamily="34" charset="0"/>
              </a:rPr>
              <a:t>Consider “other”</a:t>
            </a:r>
          </a:p>
          <a:p>
            <a:pPr lvl="0" algn="ctr"/>
            <a:r>
              <a:rPr lang="en-US" sz="2800" dirty="0">
                <a:latin typeface="Arial" panose="020B0604020202020204" pitchFamily="34" charset="0"/>
                <a:cs typeface="Arial" panose="020B0604020202020204" pitchFamily="34" charset="0"/>
              </a:rPr>
              <a:t>strategies (Mod. 4)</a:t>
            </a:r>
          </a:p>
        </p:txBody>
      </p:sp>
      <p:sp>
        <p:nvSpPr>
          <p:cNvPr id="16" name="TextBox 15" descr="Design positive protection&#10;"/>
          <p:cNvSpPr txBox="1"/>
          <p:nvPr/>
        </p:nvSpPr>
        <p:spPr>
          <a:xfrm>
            <a:off x="2299801" y="4343400"/>
            <a:ext cx="4304384" cy="523220"/>
          </a:xfrm>
          <a:prstGeom prst="rect">
            <a:avLst/>
          </a:prstGeom>
          <a:solidFill>
            <a:schemeClr val="bg1"/>
          </a:solidFill>
          <a:ln>
            <a:solidFill>
              <a:srgbClr val="C00000"/>
            </a:solidFill>
          </a:ln>
        </p:spPr>
        <p:txBody>
          <a:bodyPr wrap="none" rtlCol="0">
            <a:spAutoFit/>
          </a:bodyPr>
          <a:lstStyle/>
          <a:p>
            <a:pPr lvl="0" algn="ctr"/>
            <a:r>
              <a:rPr lang="en-US" sz="2800" dirty="0">
                <a:latin typeface="Arial" panose="020B0604020202020204" pitchFamily="34" charset="0"/>
                <a:cs typeface="Arial" panose="020B0604020202020204" pitchFamily="34" charset="0"/>
              </a:rPr>
              <a:t>Design positive protection</a:t>
            </a:r>
          </a:p>
        </p:txBody>
      </p:sp>
      <p:sp>
        <p:nvSpPr>
          <p:cNvPr id="17" name="TextBox 16" descr="Apply engineering judgment&#10;"/>
          <p:cNvSpPr txBox="1"/>
          <p:nvPr/>
        </p:nvSpPr>
        <p:spPr>
          <a:xfrm>
            <a:off x="2116364" y="5105400"/>
            <a:ext cx="4647426" cy="523220"/>
          </a:xfrm>
          <a:prstGeom prst="rect">
            <a:avLst/>
          </a:prstGeom>
          <a:solidFill>
            <a:schemeClr val="bg1"/>
          </a:solidFill>
          <a:ln>
            <a:solidFill>
              <a:srgbClr val="C00000"/>
            </a:solidFill>
          </a:ln>
        </p:spPr>
        <p:txBody>
          <a:bodyPr wrap="none" rtlCol="0">
            <a:spAutoFit/>
          </a:bodyPr>
          <a:lstStyle/>
          <a:p>
            <a:pPr lvl="0" algn="ctr"/>
            <a:r>
              <a:rPr lang="en-US" sz="2800" dirty="0">
                <a:latin typeface="Arial" panose="020B0604020202020204" pitchFamily="34" charset="0"/>
                <a:cs typeface="Arial" panose="020B0604020202020204" pitchFamily="34" charset="0"/>
              </a:rPr>
              <a:t>Apply engineering judgment</a:t>
            </a:r>
          </a:p>
        </p:txBody>
      </p:sp>
    </p:spTree>
    <p:extLst>
      <p:ext uri="{BB962C8B-B14F-4D97-AF65-F5344CB8AC3E}">
        <p14:creationId xmlns:p14="http://schemas.microsoft.com/office/powerpoint/2010/main" val="26982962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Remember:</a:t>
            </a:r>
          </a:p>
        </p:txBody>
      </p:sp>
      <p:sp>
        <p:nvSpPr>
          <p:cNvPr id="3" name="Content Placeholder 2"/>
          <p:cNvSpPr>
            <a:spLocks noGrp="1"/>
          </p:cNvSpPr>
          <p:nvPr>
            <p:ph idx="1"/>
          </p:nvPr>
        </p:nvSpPr>
        <p:spPr>
          <a:xfrm>
            <a:off x="381000" y="1447800"/>
            <a:ext cx="4800600" cy="4267200"/>
          </a:xfrm>
        </p:spPr>
        <p:txBody>
          <a:bodyPr/>
          <a:lstStyle/>
          <a:p>
            <a:r>
              <a:rPr lang="en-US" dirty="0"/>
              <a:t>Apply solid engineering judgment</a:t>
            </a:r>
          </a:p>
          <a:p>
            <a:r>
              <a:rPr lang="en-US" dirty="0"/>
              <a:t>No black box syndrome!</a:t>
            </a:r>
          </a:p>
        </p:txBody>
      </p:sp>
    </p:spTree>
    <p:extLst>
      <p:ext uri="{BB962C8B-B14F-4D97-AF65-F5344CB8AC3E}">
        <p14:creationId xmlns:p14="http://schemas.microsoft.com/office/powerpoint/2010/main" val="38676328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What About Your State?</a:t>
            </a:r>
          </a:p>
        </p:txBody>
      </p:sp>
      <p:sp>
        <p:nvSpPr>
          <p:cNvPr id="3" name="Content Placeholder 2"/>
          <p:cNvSpPr>
            <a:spLocks noGrp="1"/>
          </p:cNvSpPr>
          <p:nvPr>
            <p:ph idx="1"/>
          </p:nvPr>
        </p:nvSpPr>
        <p:spPr>
          <a:xfrm>
            <a:off x="533400" y="1752600"/>
            <a:ext cx="8305800" cy="4343400"/>
          </a:xfrm>
        </p:spPr>
        <p:txBody>
          <a:bodyPr/>
          <a:lstStyle/>
          <a:p>
            <a:r>
              <a:rPr lang="en-US" dirty="0"/>
              <a:t>Overview of this state’s Positive Protection process</a:t>
            </a:r>
          </a:p>
          <a:p>
            <a:endParaRPr lang="en-US" dirty="0"/>
          </a:p>
          <a:p>
            <a:pPr marL="0" indent="0">
              <a:buNone/>
            </a:pPr>
            <a:endParaRPr lang="en-US" sz="7700" b="1" dirty="0">
              <a:solidFill>
                <a:srgbClr val="FF0000"/>
              </a:solidFill>
            </a:endParaRPr>
          </a:p>
        </p:txBody>
      </p:sp>
      <p:sp>
        <p:nvSpPr>
          <p:cNvPr id="6" name="Rectangle 5" descr="Positive Protection Decision-Making Process"/>
          <p:cNvSpPr/>
          <p:nvPr/>
        </p:nvSpPr>
        <p:spPr>
          <a:xfrm>
            <a:off x="1447800" y="2895600"/>
            <a:ext cx="6172200" cy="1200329"/>
          </a:xfrm>
          <a:prstGeom prst="rect">
            <a:avLst/>
          </a:prstGeom>
          <a:noFill/>
          <a:ln>
            <a:solidFill>
              <a:srgbClr val="C00000"/>
            </a:solidFill>
          </a:ln>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600" b="1" i="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anose="020B0604020202020204" pitchFamily="34" charset="0"/>
              </a:rPr>
              <a:t>Positive Protection Decision-Making Process</a:t>
            </a:r>
          </a:p>
        </p:txBody>
      </p:sp>
    </p:spTree>
    <p:extLst>
      <p:ext uri="{BB962C8B-B14F-4D97-AF65-F5344CB8AC3E}">
        <p14:creationId xmlns:p14="http://schemas.microsoft.com/office/powerpoint/2010/main" val="621930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Cost Factors </a:t>
            </a:r>
          </a:p>
        </p:txBody>
      </p:sp>
      <p:sp>
        <p:nvSpPr>
          <p:cNvPr id="3" name="Content Placeholder 2"/>
          <p:cNvSpPr>
            <a:spLocks noGrp="1"/>
          </p:cNvSpPr>
          <p:nvPr>
            <p:ph idx="1"/>
          </p:nvPr>
        </p:nvSpPr>
        <p:spPr>
          <a:xfrm>
            <a:off x="427703" y="1349871"/>
            <a:ext cx="4068097" cy="3505200"/>
          </a:xfrm>
        </p:spPr>
        <p:txBody>
          <a:bodyPr/>
          <a:lstStyle/>
          <a:p>
            <a:r>
              <a:rPr lang="en-US" dirty="0"/>
              <a:t>Cost of barrier vs. crash cost reductions</a:t>
            </a:r>
          </a:p>
          <a:p>
            <a:r>
              <a:rPr lang="en-US" dirty="0"/>
              <a:t>Benefit/cost ratio</a:t>
            </a:r>
          </a:p>
          <a:p>
            <a:pPr lvl="1"/>
            <a:r>
              <a:rPr lang="en-US" dirty="0"/>
              <a:t>Is added safety a benefit?</a:t>
            </a:r>
          </a:p>
          <a:p>
            <a:pPr lvl="1"/>
            <a:r>
              <a:rPr lang="en-US" dirty="0"/>
              <a:t>How to determine?</a:t>
            </a:r>
          </a:p>
        </p:txBody>
      </p:sp>
      <p:sp>
        <p:nvSpPr>
          <p:cNvPr id="5" name="TextBox 4" descr="Is accelerated construction = less exposure?&#10;"/>
          <p:cNvSpPr txBox="1"/>
          <p:nvPr/>
        </p:nvSpPr>
        <p:spPr>
          <a:xfrm>
            <a:off x="1524000" y="4667299"/>
            <a:ext cx="5638800" cy="1077218"/>
          </a:xfrm>
          <a:prstGeom prst="rect">
            <a:avLst/>
          </a:prstGeom>
          <a:noFill/>
          <a:ln>
            <a:solidFill>
              <a:srgbClr val="C00000"/>
            </a:solidFill>
          </a:ln>
        </p:spPr>
        <p:txBody>
          <a:bodyPr wrap="square" rtlCol="0">
            <a:spAutoFit/>
          </a:bodyPr>
          <a:lstStyle/>
          <a:p>
            <a:pPr algn="ctr"/>
            <a:r>
              <a:rPr lang="en-US" sz="3200" b="1" dirty="0">
                <a:solidFill>
                  <a:srgbClr val="C00000"/>
                </a:solidFill>
                <a:latin typeface="Arial" panose="020B0604020202020204" pitchFamily="34" charset="0"/>
                <a:cs typeface="Arial" panose="020B0604020202020204" pitchFamily="34" charset="0"/>
              </a:rPr>
              <a:t>Is accelerated construction = less exposure?</a:t>
            </a:r>
          </a:p>
        </p:txBody>
      </p:sp>
    </p:spTree>
    <p:extLst>
      <p:ext uri="{BB962C8B-B14F-4D97-AF65-F5344CB8AC3E}">
        <p14:creationId xmlns:p14="http://schemas.microsoft.com/office/powerpoint/2010/main" val="2415471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325563"/>
          </a:xfrm>
        </p:spPr>
        <p:txBody>
          <a:bodyPr/>
          <a:lstStyle/>
          <a:p>
            <a:r>
              <a:rPr lang="en-US" sz="2800" dirty="0"/>
              <a:t>For one-year, one-half mile work zone on a 70-mph divided highway with the actual work area located two feet beyond the edge of the travel lane</a:t>
            </a:r>
          </a:p>
        </p:txBody>
      </p:sp>
      <p:pic>
        <p:nvPicPr>
          <p:cNvPr id="1026" name="Picture 2" descr="ADT versus yearly costs for installation or crashes (cost to install is linear, while crash cost reductions increase with higher ADT)">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1219200" y="1600200"/>
            <a:ext cx="6569904" cy="4416193"/>
          </a:xfrm>
          <a:prstGeom prst="rect">
            <a:avLst/>
          </a:prstGeom>
          <a:noFill/>
          <a:ln w="9525">
            <a:noFill/>
            <a:miter lim="800000"/>
            <a:headEnd/>
            <a:tailEnd/>
          </a:ln>
        </p:spPr>
      </p:pic>
      <p:sp>
        <p:nvSpPr>
          <p:cNvPr id="5" name="TextBox 4"/>
          <p:cNvSpPr txBox="1"/>
          <p:nvPr/>
        </p:nvSpPr>
        <p:spPr>
          <a:xfrm>
            <a:off x="1" y="6211669"/>
            <a:ext cx="8534399" cy="584775"/>
          </a:xfrm>
          <a:prstGeom prst="rect">
            <a:avLst/>
          </a:prstGeom>
          <a:solidFill>
            <a:schemeClr val="bg1"/>
          </a:solidFill>
        </p:spPr>
        <p:txBody>
          <a:bodyPr wrap="square" rtlCol="0">
            <a:spAutoFit/>
          </a:bodyPr>
          <a:lstStyle/>
          <a:p>
            <a:r>
              <a:rPr lang="en-US" b="1" i="1" dirty="0">
                <a:latin typeface="Arial" panose="020B0604020202020204" pitchFamily="34" charset="0"/>
              </a:rPr>
              <a:t>Source: WORK ZONE POSITIVE PROTECTION GUIDELINES,</a:t>
            </a:r>
          </a:p>
          <a:p>
            <a:r>
              <a:rPr lang="en-US" b="1" i="1" dirty="0">
                <a:latin typeface="Arial" panose="020B0604020202020204" pitchFamily="34" charset="0"/>
              </a:rPr>
              <a:t>FHWA/TX-11/0-6163-1, May 2011</a:t>
            </a:r>
          </a:p>
        </p:txBody>
      </p:sp>
    </p:spTree>
    <p:extLst>
      <p:ext uri="{BB962C8B-B14F-4D97-AF65-F5344CB8AC3E}">
        <p14:creationId xmlns:p14="http://schemas.microsoft.com/office/powerpoint/2010/main" val="9683523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2237"/>
            <a:ext cx="8763000" cy="1325563"/>
          </a:xfrm>
        </p:spPr>
        <p:txBody>
          <a:bodyPr/>
          <a:lstStyle/>
          <a:p>
            <a:r>
              <a:rPr lang="en-US" sz="3200" dirty="0"/>
              <a:t>Decision Making Assessment Tool</a:t>
            </a:r>
          </a:p>
        </p:txBody>
      </p:sp>
      <p:pic>
        <p:nvPicPr>
          <p:cNvPr id="4" name="Picture 2" descr="toolbox bag"/>
          <p:cNvPicPr>
            <a:picLocks noChangeAspect="1" noChangeArrowheads="1"/>
          </p:cNvPicPr>
          <p:nvPr/>
        </p:nvPicPr>
        <p:blipFill>
          <a:blip r:embed="rId3" cstate="print"/>
          <a:srcRect/>
          <a:stretch>
            <a:fillRect/>
          </a:stretch>
        </p:blipFill>
        <p:spPr bwMode="auto">
          <a:xfrm>
            <a:off x="2667000" y="2014347"/>
            <a:ext cx="3581400" cy="2829306"/>
          </a:xfrm>
          <a:prstGeom prst="rect">
            <a:avLst/>
          </a:prstGeom>
          <a:noFill/>
          <a:ln w="9525">
            <a:noFill/>
            <a:miter lim="800000"/>
            <a:headEnd/>
            <a:tailEnd/>
          </a:ln>
        </p:spPr>
      </p:pic>
      <p:sp>
        <p:nvSpPr>
          <p:cNvPr id="3" name="TextBox 2" descr="http://alamoheightsunitedmethodistchurch.blogspot.ca/2013_06_01_archive.html">
            <a:extLst>
              <a:ext uri="{FF2B5EF4-FFF2-40B4-BE49-F238E27FC236}">
                <a16:creationId xmlns:a16="http://schemas.microsoft.com/office/drawing/2014/main" id="{76DA4EEF-8F01-E84C-92E4-4801DD6061DC}"/>
              </a:ext>
            </a:extLst>
          </p:cNvPr>
          <p:cNvSpPr txBox="1"/>
          <p:nvPr/>
        </p:nvSpPr>
        <p:spPr>
          <a:xfrm>
            <a:off x="2960473" y="4843653"/>
            <a:ext cx="3604053" cy="184666"/>
          </a:xfrm>
          <a:prstGeom prst="rect">
            <a:avLst/>
          </a:prstGeom>
          <a:noFill/>
        </p:spPr>
        <p:txBody>
          <a:bodyPr wrap="square" rtlCol="0">
            <a:spAutoFit/>
          </a:bodyPr>
          <a:lstStyle/>
          <a:p>
            <a:r>
              <a:rPr lang="en-US" sz="600" dirty="0"/>
              <a:t>http://</a:t>
            </a:r>
            <a:r>
              <a:rPr lang="en-US" sz="600" dirty="0" err="1"/>
              <a:t>alamoheightsunitedmethodistchurch.blogspot.ca</a:t>
            </a:r>
            <a:r>
              <a:rPr lang="en-US" sz="600" dirty="0"/>
              <a:t>/2013_06_01_archive.html</a:t>
            </a:r>
          </a:p>
        </p:txBody>
      </p:sp>
    </p:spTree>
    <p:extLst>
      <p:ext uri="{BB962C8B-B14F-4D97-AF65-F5344CB8AC3E}">
        <p14:creationId xmlns:p14="http://schemas.microsoft.com/office/powerpoint/2010/main" val="7688864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763000" cy="1325563"/>
          </a:xfrm>
        </p:spPr>
        <p:txBody>
          <a:bodyPr/>
          <a:lstStyle/>
          <a:p>
            <a:r>
              <a:rPr lang="en-US" sz="3200" dirty="0"/>
              <a:t>Positive Protection Assessment Tool – Development</a:t>
            </a:r>
          </a:p>
        </p:txBody>
      </p:sp>
      <p:sp>
        <p:nvSpPr>
          <p:cNvPr id="3" name="Content Placeholder 2"/>
          <p:cNvSpPr>
            <a:spLocks noGrp="1"/>
          </p:cNvSpPr>
          <p:nvPr>
            <p:ph idx="1"/>
          </p:nvPr>
        </p:nvSpPr>
        <p:spPr>
          <a:xfrm>
            <a:off x="381000" y="1676400"/>
            <a:ext cx="6705600" cy="4648200"/>
          </a:xfrm>
        </p:spPr>
        <p:txBody>
          <a:bodyPr/>
          <a:lstStyle/>
          <a:p>
            <a:pPr>
              <a:spcBef>
                <a:spcPts val="1200"/>
              </a:spcBef>
            </a:pPr>
            <a:r>
              <a:rPr lang="en-US" dirty="0"/>
              <a:t>Evaluated existing Positive Protection assessment procedures</a:t>
            </a:r>
          </a:p>
          <a:p>
            <a:pPr>
              <a:spcBef>
                <a:spcPts val="1200"/>
              </a:spcBef>
            </a:pPr>
            <a:r>
              <a:rPr lang="en-US" dirty="0"/>
              <a:t>Combined their best features</a:t>
            </a:r>
          </a:p>
          <a:p>
            <a:pPr>
              <a:spcBef>
                <a:spcPts val="1200"/>
              </a:spcBef>
            </a:pPr>
            <a:r>
              <a:rPr lang="en-US" dirty="0"/>
              <a:t>Developed an interactive Excel-based Positive Protection Assessment Tool</a:t>
            </a:r>
          </a:p>
          <a:p>
            <a:pPr>
              <a:spcBef>
                <a:spcPts val="1200"/>
              </a:spcBef>
              <a:buNone/>
            </a:pPr>
            <a:endParaRPr lang="en-US" dirty="0"/>
          </a:p>
        </p:txBody>
      </p:sp>
    </p:spTree>
    <p:extLst>
      <p:ext uri="{BB962C8B-B14F-4D97-AF65-F5344CB8AC3E}">
        <p14:creationId xmlns:p14="http://schemas.microsoft.com/office/powerpoint/2010/main" val="15549770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Positive Protection Assessment Tool - Description</a:t>
            </a:r>
          </a:p>
        </p:txBody>
      </p:sp>
      <p:sp>
        <p:nvSpPr>
          <p:cNvPr id="3" name="Content Placeholder 2"/>
          <p:cNvSpPr>
            <a:spLocks noGrp="1"/>
          </p:cNvSpPr>
          <p:nvPr>
            <p:ph idx="1"/>
          </p:nvPr>
        </p:nvSpPr>
        <p:spPr>
          <a:xfrm>
            <a:off x="533400" y="1325563"/>
            <a:ext cx="8305800" cy="4770437"/>
          </a:xfrm>
        </p:spPr>
        <p:txBody>
          <a:bodyPr/>
          <a:lstStyle/>
          <a:p>
            <a:r>
              <a:rPr lang="en-US" dirty="0"/>
              <a:t>Composite of several state processes</a:t>
            </a:r>
          </a:p>
          <a:p>
            <a:r>
              <a:rPr lang="en-US" dirty="0"/>
              <a:t>Applies weights for various specific Roadway and Project factors assigned by user</a:t>
            </a:r>
          </a:p>
          <a:p>
            <a:r>
              <a:rPr lang="en-US" dirty="0"/>
              <a:t>Aggregates values yielding recommended action based on total score</a:t>
            </a:r>
          </a:p>
          <a:p>
            <a:r>
              <a:rPr lang="en-US" dirty="0"/>
              <a:t>Objective, but not “black box” – needs engineering judgment for final decision</a:t>
            </a:r>
          </a:p>
          <a:p>
            <a:endParaRPr lang="en-US" dirty="0"/>
          </a:p>
        </p:txBody>
      </p:sp>
    </p:spTree>
    <p:extLst>
      <p:ext uri="{BB962C8B-B14F-4D97-AF65-F5344CB8AC3E}">
        <p14:creationId xmlns:p14="http://schemas.microsoft.com/office/powerpoint/2010/main" val="3758333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294"/>
            <a:ext cx="8695038" cy="1325563"/>
          </a:xfrm>
        </p:spPr>
        <p:txBody>
          <a:bodyPr/>
          <a:lstStyle/>
          <a:p>
            <a:r>
              <a:rPr lang="en-US" sz="3200" dirty="0"/>
              <a:t>Preliminary Assessment Tool Use Filter</a:t>
            </a:r>
          </a:p>
        </p:txBody>
      </p:sp>
      <p:sp>
        <p:nvSpPr>
          <p:cNvPr id="5" name="Rectangle 4" descr="Will other exposure control measures accomplish the goal?&#10;"/>
          <p:cNvSpPr/>
          <p:nvPr/>
        </p:nvSpPr>
        <p:spPr>
          <a:xfrm>
            <a:off x="0" y="1627494"/>
            <a:ext cx="4572000" cy="1384995"/>
          </a:xfrm>
          <a:prstGeom prst="rect">
            <a:avLst/>
          </a:prstGeom>
          <a:ln>
            <a:solidFill>
              <a:srgbClr val="FF0000"/>
            </a:solidFill>
          </a:ln>
        </p:spPr>
        <p:txBody>
          <a:bodyPr>
            <a:spAutoFit/>
          </a:bodyPr>
          <a:lstStyle/>
          <a:p>
            <a:pPr algn="ctr"/>
            <a:r>
              <a:rPr lang="en-US" sz="2800" dirty="0">
                <a:solidFill>
                  <a:srgbClr val="000000"/>
                </a:solidFill>
                <a:latin typeface="Arial" panose="020B0604020202020204" pitchFamily="34" charset="0"/>
                <a:cs typeface="Arial" panose="020B0604020202020204" pitchFamily="34" charset="0"/>
              </a:rPr>
              <a:t>Will other exposure control measures accomplish the goal?</a:t>
            </a:r>
          </a:p>
        </p:txBody>
      </p:sp>
      <p:sp>
        <p:nvSpPr>
          <p:cNvPr id="6" name="Rectangle 5" descr="Y&#10;"/>
          <p:cNvSpPr/>
          <p:nvPr/>
        </p:nvSpPr>
        <p:spPr>
          <a:xfrm>
            <a:off x="4868562" y="1981200"/>
            <a:ext cx="533400" cy="523220"/>
          </a:xfrm>
          <a:prstGeom prst="rect">
            <a:avLst/>
          </a:prstGeom>
          <a:ln>
            <a:solidFill>
              <a:srgbClr val="FF0000"/>
            </a:solidFill>
          </a:ln>
        </p:spPr>
        <p:txBody>
          <a:bodyPr wrap="square">
            <a:spAutoFit/>
          </a:bodyPr>
          <a:lstStyle/>
          <a:p>
            <a:pPr algn="ctr"/>
            <a:r>
              <a:rPr lang="en-US" sz="2800" dirty="0">
                <a:solidFill>
                  <a:srgbClr val="000000"/>
                </a:solidFill>
                <a:latin typeface="Arial" panose="020B0604020202020204" pitchFamily="34" charset="0"/>
                <a:cs typeface="Arial" panose="020B0604020202020204" pitchFamily="34" charset="0"/>
              </a:rPr>
              <a:t>Y</a:t>
            </a:r>
          </a:p>
        </p:txBody>
      </p:sp>
      <p:cxnSp>
        <p:nvCxnSpPr>
          <p:cNvPr id="8" name="Straight Arrow Connector 7">
            <a:extLst>
              <a:ext uri="{C183D7F6-B498-43B3-948B-1728B52AA6E4}">
                <adec:decorative xmlns:adec="http://schemas.microsoft.com/office/drawing/2017/decorative" val="1"/>
              </a:ext>
            </a:extLst>
          </p:cNvPr>
          <p:cNvCxnSpPr>
            <a:endCxn id="6" idx="1"/>
          </p:cNvCxnSpPr>
          <p:nvPr/>
        </p:nvCxnSpPr>
        <p:spPr>
          <a:xfrm flipV="1">
            <a:off x="4572000" y="2242810"/>
            <a:ext cx="296562" cy="30777"/>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descr="Assessment tool not recommended&#10;"/>
          <p:cNvSpPr/>
          <p:nvPr/>
        </p:nvSpPr>
        <p:spPr>
          <a:xfrm>
            <a:off x="5630562" y="1734979"/>
            <a:ext cx="3513438" cy="954107"/>
          </a:xfrm>
          <a:prstGeom prst="rect">
            <a:avLst/>
          </a:prstGeom>
          <a:ln>
            <a:solidFill>
              <a:srgbClr val="FF0000"/>
            </a:solidFill>
          </a:ln>
        </p:spPr>
        <p:txBody>
          <a:bodyPr wrap="square">
            <a:spAutoFit/>
          </a:bodyPr>
          <a:lstStyle/>
          <a:p>
            <a:pPr algn="ctr"/>
            <a:r>
              <a:rPr lang="en-US" sz="2800" dirty="0">
                <a:solidFill>
                  <a:srgbClr val="000000"/>
                </a:solidFill>
                <a:latin typeface="Arial" panose="020B0604020202020204" pitchFamily="34" charset="0"/>
                <a:cs typeface="Arial" panose="020B0604020202020204" pitchFamily="34" charset="0"/>
              </a:rPr>
              <a:t>Assessment tool not recommended</a:t>
            </a:r>
          </a:p>
        </p:txBody>
      </p:sp>
      <p:cxnSp>
        <p:nvCxnSpPr>
          <p:cNvPr id="10" name="Straight Arrow Connector 9">
            <a:extLst>
              <a:ext uri="{C183D7F6-B498-43B3-948B-1728B52AA6E4}">
                <adec:decorative xmlns:adec="http://schemas.microsoft.com/office/drawing/2017/decorative" val="1"/>
              </a:ext>
            </a:extLst>
          </p:cNvPr>
          <p:cNvCxnSpPr/>
          <p:nvPr/>
        </p:nvCxnSpPr>
        <p:spPr>
          <a:xfrm>
            <a:off x="5410200" y="2273588"/>
            <a:ext cx="296562" cy="1"/>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descr="N&#10;"/>
          <p:cNvSpPr/>
          <p:nvPr/>
        </p:nvSpPr>
        <p:spPr>
          <a:xfrm>
            <a:off x="1981200" y="3453825"/>
            <a:ext cx="533400" cy="523220"/>
          </a:xfrm>
          <a:prstGeom prst="rect">
            <a:avLst/>
          </a:prstGeom>
          <a:ln>
            <a:solidFill>
              <a:srgbClr val="FF0000"/>
            </a:solidFill>
          </a:ln>
        </p:spPr>
        <p:txBody>
          <a:bodyPr wrap="square">
            <a:spAutoFit/>
          </a:bodyPr>
          <a:lstStyle/>
          <a:p>
            <a:pPr algn="ctr"/>
            <a:r>
              <a:rPr lang="en-US" sz="2800" dirty="0">
                <a:solidFill>
                  <a:srgbClr val="000000"/>
                </a:solidFill>
                <a:latin typeface="Arial" panose="020B0604020202020204" pitchFamily="34" charset="0"/>
                <a:cs typeface="Arial" panose="020B0604020202020204" pitchFamily="34" charset="0"/>
              </a:rPr>
              <a:t>N</a:t>
            </a:r>
          </a:p>
        </p:txBody>
      </p:sp>
      <p:cxnSp>
        <p:nvCxnSpPr>
          <p:cNvPr id="16" name="Straight Arrow Connector 15">
            <a:extLst>
              <a:ext uri="{C183D7F6-B498-43B3-948B-1728B52AA6E4}">
                <adec:decorative xmlns:adec="http://schemas.microsoft.com/office/drawing/2017/decorative" val="1"/>
              </a:ext>
            </a:extLst>
          </p:cNvPr>
          <p:cNvCxnSpPr/>
          <p:nvPr/>
        </p:nvCxnSpPr>
        <p:spPr>
          <a:xfrm>
            <a:off x="2252019" y="3197154"/>
            <a:ext cx="0" cy="304801"/>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C183D7F6-B498-43B3-948B-1728B52AA6E4}">
                <adec:decorative xmlns:adec="http://schemas.microsoft.com/office/drawing/2017/decorative" val="1"/>
              </a:ext>
            </a:extLst>
          </p:cNvPr>
          <p:cNvCxnSpPr/>
          <p:nvPr/>
        </p:nvCxnSpPr>
        <p:spPr>
          <a:xfrm>
            <a:off x="2225246" y="4038600"/>
            <a:ext cx="0" cy="304801"/>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20" name="Rectangle 19" descr="Is the  project mobile or short duration?&#10;"/>
          <p:cNvSpPr/>
          <p:nvPr/>
        </p:nvSpPr>
        <p:spPr>
          <a:xfrm>
            <a:off x="0" y="4353698"/>
            <a:ext cx="4004619" cy="954107"/>
          </a:xfrm>
          <a:prstGeom prst="rect">
            <a:avLst/>
          </a:prstGeom>
          <a:ln>
            <a:solidFill>
              <a:srgbClr val="FF0000"/>
            </a:solidFill>
          </a:ln>
        </p:spPr>
        <p:txBody>
          <a:bodyPr wrap="square">
            <a:spAutoFit/>
          </a:bodyPr>
          <a:lstStyle/>
          <a:p>
            <a:pPr algn="ctr"/>
            <a:r>
              <a:rPr lang="en-US" sz="2800" dirty="0">
                <a:solidFill>
                  <a:srgbClr val="000000"/>
                </a:solidFill>
                <a:latin typeface="Arial" panose="020B0604020202020204" pitchFamily="34" charset="0"/>
                <a:cs typeface="Arial" panose="020B0604020202020204" pitchFamily="34" charset="0"/>
              </a:rPr>
              <a:t>Is the  project mobile or short duration?</a:t>
            </a:r>
          </a:p>
        </p:txBody>
      </p:sp>
      <p:sp>
        <p:nvSpPr>
          <p:cNvPr id="21" name="Rectangle 20" descr="Y&#10;"/>
          <p:cNvSpPr/>
          <p:nvPr/>
        </p:nvSpPr>
        <p:spPr>
          <a:xfrm>
            <a:off x="3810000" y="3501955"/>
            <a:ext cx="533400" cy="523220"/>
          </a:xfrm>
          <a:prstGeom prst="rect">
            <a:avLst/>
          </a:prstGeom>
          <a:ln>
            <a:solidFill>
              <a:srgbClr val="FF0000"/>
            </a:solidFill>
          </a:ln>
        </p:spPr>
        <p:txBody>
          <a:bodyPr wrap="square">
            <a:spAutoFit/>
          </a:bodyPr>
          <a:lstStyle/>
          <a:p>
            <a:pPr algn="ctr"/>
            <a:r>
              <a:rPr lang="en-US" sz="2800" dirty="0">
                <a:solidFill>
                  <a:srgbClr val="000000"/>
                </a:solidFill>
                <a:latin typeface="Arial" panose="020B0604020202020204" pitchFamily="34" charset="0"/>
                <a:cs typeface="Arial" panose="020B0604020202020204" pitchFamily="34" charset="0"/>
              </a:rPr>
              <a:t>Y</a:t>
            </a:r>
          </a:p>
        </p:txBody>
      </p:sp>
      <p:cxnSp>
        <p:nvCxnSpPr>
          <p:cNvPr id="23" name="Straight Arrow Connector 22">
            <a:extLst>
              <a:ext uri="{C183D7F6-B498-43B3-948B-1728B52AA6E4}">
                <adec:decorative xmlns:adec="http://schemas.microsoft.com/office/drawing/2017/decorative" val="1"/>
              </a:ext>
            </a:extLst>
          </p:cNvPr>
          <p:cNvCxnSpPr>
            <a:endCxn id="21" idx="1"/>
          </p:cNvCxnSpPr>
          <p:nvPr/>
        </p:nvCxnSpPr>
        <p:spPr>
          <a:xfrm flipV="1">
            <a:off x="2819400" y="3763565"/>
            <a:ext cx="990600" cy="590134"/>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24" name="Rectangle 23" descr="Assessment tool not recommended&#10;"/>
          <p:cNvSpPr/>
          <p:nvPr/>
        </p:nvSpPr>
        <p:spPr>
          <a:xfrm>
            <a:off x="4868562" y="3287812"/>
            <a:ext cx="3513438" cy="954107"/>
          </a:xfrm>
          <a:prstGeom prst="rect">
            <a:avLst/>
          </a:prstGeom>
          <a:ln>
            <a:solidFill>
              <a:srgbClr val="FF0000"/>
            </a:solidFill>
          </a:ln>
        </p:spPr>
        <p:txBody>
          <a:bodyPr wrap="square">
            <a:spAutoFit/>
          </a:bodyPr>
          <a:lstStyle/>
          <a:p>
            <a:pPr algn="ctr"/>
            <a:r>
              <a:rPr lang="en-US" sz="2800" dirty="0">
                <a:solidFill>
                  <a:srgbClr val="000000"/>
                </a:solidFill>
                <a:latin typeface="Arial" panose="020B0604020202020204" pitchFamily="34" charset="0"/>
                <a:cs typeface="Arial" panose="020B0604020202020204" pitchFamily="34" charset="0"/>
              </a:rPr>
              <a:t>Assessment tool not recommended</a:t>
            </a:r>
          </a:p>
        </p:txBody>
      </p:sp>
      <p:cxnSp>
        <p:nvCxnSpPr>
          <p:cNvPr id="25" name="Straight Arrow Connector 24">
            <a:extLst>
              <a:ext uri="{C183D7F6-B498-43B3-948B-1728B52AA6E4}">
                <adec:decorative xmlns:adec="http://schemas.microsoft.com/office/drawing/2017/decorative" val="1"/>
              </a:ext>
            </a:extLst>
          </p:cNvPr>
          <p:cNvCxnSpPr>
            <a:endCxn id="24" idx="1"/>
          </p:cNvCxnSpPr>
          <p:nvPr/>
        </p:nvCxnSpPr>
        <p:spPr>
          <a:xfrm flipV="1">
            <a:off x="4368113" y="3764866"/>
            <a:ext cx="500449" cy="61555"/>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27" name="Rectangle 26" descr="N&#10;"/>
          <p:cNvSpPr/>
          <p:nvPr/>
        </p:nvSpPr>
        <p:spPr>
          <a:xfrm>
            <a:off x="3834713" y="5572614"/>
            <a:ext cx="533400" cy="523220"/>
          </a:xfrm>
          <a:prstGeom prst="rect">
            <a:avLst/>
          </a:prstGeom>
          <a:ln>
            <a:solidFill>
              <a:srgbClr val="FF0000"/>
            </a:solidFill>
          </a:ln>
        </p:spPr>
        <p:txBody>
          <a:bodyPr wrap="square">
            <a:spAutoFit/>
          </a:bodyPr>
          <a:lstStyle/>
          <a:p>
            <a:pPr algn="ctr"/>
            <a:r>
              <a:rPr lang="en-US" sz="2800" dirty="0">
                <a:solidFill>
                  <a:srgbClr val="000000"/>
                </a:solidFill>
                <a:latin typeface="Arial" panose="020B0604020202020204" pitchFamily="34" charset="0"/>
                <a:cs typeface="Arial" panose="020B0604020202020204" pitchFamily="34" charset="0"/>
              </a:rPr>
              <a:t>N</a:t>
            </a:r>
          </a:p>
        </p:txBody>
      </p:sp>
      <p:cxnSp>
        <p:nvCxnSpPr>
          <p:cNvPr id="29" name="Straight Arrow Connector 28">
            <a:extLst>
              <a:ext uri="{C183D7F6-B498-43B3-948B-1728B52AA6E4}">
                <adec:decorative xmlns:adec="http://schemas.microsoft.com/office/drawing/2017/decorative" val="1"/>
              </a:ext>
            </a:extLst>
          </p:cNvPr>
          <p:cNvCxnSpPr>
            <a:endCxn id="27" idx="1"/>
          </p:cNvCxnSpPr>
          <p:nvPr/>
        </p:nvCxnSpPr>
        <p:spPr>
          <a:xfrm>
            <a:off x="2743200" y="5486400"/>
            <a:ext cx="1091513" cy="347824"/>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31" name="Rectangle 30" descr="Continue to assessment tool&#10;"/>
          <p:cNvSpPr/>
          <p:nvPr/>
        </p:nvSpPr>
        <p:spPr>
          <a:xfrm>
            <a:off x="4862650" y="5009346"/>
            <a:ext cx="3513438" cy="954107"/>
          </a:xfrm>
          <a:prstGeom prst="rect">
            <a:avLst/>
          </a:prstGeom>
          <a:ln>
            <a:solidFill>
              <a:srgbClr val="FF0000"/>
            </a:solidFill>
          </a:ln>
        </p:spPr>
        <p:txBody>
          <a:bodyPr wrap="square">
            <a:spAutoFit/>
          </a:bodyPr>
          <a:lstStyle/>
          <a:p>
            <a:pPr algn="ctr"/>
            <a:r>
              <a:rPr lang="en-US" sz="2800" dirty="0">
                <a:solidFill>
                  <a:srgbClr val="000000"/>
                </a:solidFill>
                <a:latin typeface="Arial" panose="020B0604020202020204" pitchFamily="34" charset="0"/>
                <a:cs typeface="Arial" panose="020B0604020202020204" pitchFamily="34" charset="0"/>
              </a:rPr>
              <a:t>Continue to assessment tool</a:t>
            </a:r>
          </a:p>
        </p:txBody>
      </p:sp>
      <p:cxnSp>
        <p:nvCxnSpPr>
          <p:cNvPr id="32" name="Straight Arrow Connector 31">
            <a:extLst>
              <a:ext uri="{C183D7F6-B498-43B3-948B-1728B52AA6E4}">
                <adec:decorative xmlns:adec="http://schemas.microsoft.com/office/drawing/2017/decorative" val="1"/>
              </a:ext>
            </a:extLst>
          </p:cNvPr>
          <p:cNvCxnSpPr>
            <a:endCxn id="31" idx="1"/>
          </p:cNvCxnSpPr>
          <p:nvPr/>
        </p:nvCxnSpPr>
        <p:spPr>
          <a:xfrm flipV="1">
            <a:off x="4362201" y="5486400"/>
            <a:ext cx="500449" cy="61557"/>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6196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88040"/>
            <a:ext cx="8686800" cy="1295400"/>
          </a:xfrm>
        </p:spPr>
        <p:txBody>
          <a:bodyPr>
            <a:normAutofit/>
          </a:bodyPr>
          <a:lstStyle/>
          <a:p>
            <a:r>
              <a:rPr lang="en-US" sz="3200" dirty="0"/>
              <a:t>Remember the basis for available</a:t>
            </a:r>
            <a:br>
              <a:rPr lang="en-US" sz="3200" dirty="0"/>
            </a:br>
            <a:r>
              <a:rPr lang="en-US" sz="3200" dirty="0"/>
              <a:t>PP decision and assessment tools?</a:t>
            </a:r>
          </a:p>
        </p:txBody>
      </p:sp>
      <p:sp>
        <p:nvSpPr>
          <p:cNvPr id="3" name="Content Placeholder 2"/>
          <p:cNvSpPr>
            <a:spLocks noGrp="1"/>
          </p:cNvSpPr>
          <p:nvPr>
            <p:ph idx="1"/>
          </p:nvPr>
        </p:nvSpPr>
        <p:spPr>
          <a:xfrm>
            <a:off x="152400" y="1506790"/>
            <a:ext cx="8153400" cy="3886199"/>
          </a:xfrm>
        </p:spPr>
        <p:txBody>
          <a:bodyPr numCol="1">
            <a:noAutofit/>
          </a:bodyPr>
          <a:lstStyle/>
          <a:p>
            <a:pPr marL="236538" lvl="1" indent="-236538">
              <a:buFont typeface="Arial" pitchFamily="34" charset="0"/>
              <a:buChar char="•"/>
            </a:pPr>
            <a:r>
              <a:rPr lang="en-US" dirty="0"/>
              <a:t>From 23 CFR Part 630 Subpart K:</a:t>
            </a:r>
          </a:p>
          <a:p>
            <a:pPr marL="457200" lvl="3" indent="-227013">
              <a:buFont typeface="Arial" pitchFamily="34" charset="0"/>
              <a:buChar char="•"/>
            </a:pPr>
            <a:r>
              <a:rPr lang="en-US" dirty="0"/>
              <a:t>The use of positive protection </a:t>
            </a:r>
            <a:r>
              <a:rPr lang="en-US" u="sng" dirty="0"/>
              <a:t>shall</a:t>
            </a:r>
            <a:r>
              <a:rPr lang="en-US" dirty="0"/>
              <a:t> </a:t>
            </a:r>
            <a:r>
              <a:rPr lang="en-US" u="sng" dirty="0"/>
              <a:t>be based </a:t>
            </a:r>
            <a:r>
              <a:rPr lang="en-US" dirty="0"/>
              <a:t>on an </a:t>
            </a:r>
            <a:r>
              <a:rPr lang="en-US" u="sng" dirty="0"/>
              <a:t>engineering study</a:t>
            </a:r>
          </a:p>
          <a:p>
            <a:pPr marL="457200" lvl="3" indent="-227013">
              <a:buFont typeface="Arial" pitchFamily="34" charset="0"/>
              <a:buChar char="•"/>
            </a:pPr>
            <a:r>
              <a:rPr lang="en-US" u="sng" dirty="0"/>
              <a:t>Encourages</a:t>
            </a:r>
            <a:r>
              <a:rPr lang="en-US" dirty="0"/>
              <a:t> states to consider techniques intended to </a:t>
            </a:r>
            <a:r>
              <a:rPr lang="en-US" u="sng" dirty="0"/>
              <a:t>reduce</a:t>
            </a:r>
            <a:r>
              <a:rPr lang="en-US" dirty="0"/>
              <a:t> the likelihood of </a:t>
            </a:r>
            <a:r>
              <a:rPr lang="en-US" u="sng" dirty="0"/>
              <a:t>vehicle intrusions</a:t>
            </a:r>
          </a:p>
          <a:p>
            <a:pPr lvl="4"/>
            <a:endParaRPr lang="en-US" sz="3200" dirty="0"/>
          </a:p>
          <a:p>
            <a:pPr lvl="3"/>
            <a:endParaRPr lang="en-US" sz="3200" dirty="0"/>
          </a:p>
          <a:p>
            <a:pPr marL="1371600" lvl="3" indent="0">
              <a:buNone/>
            </a:pPr>
            <a:endParaRPr lang="en-US" sz="3200" dirty="0"/>
          </a:p>
        </p:txBody>
      </p:sp>
      <p:pic>
        <p:nvPicPr>
          <p:cNvPr id="5122" name="Picture 2" descr="Anchored concrete barrier protecting against material piles behind barrier"/>
          <p:cNvPicPr>
            <a:picLocks noChangeAspect="1" noChangeArrowheads="1"/>
          </p:cNvPicPr>
          <p:nvPr/>
        </p:nvPicPr>
        <p:blipFill>
          <a:blip r:embed="rId3" cstate="print"/>
          <a:srcRect l="30000" t="32222" r="25833" b="14444"/>
          <a:stretch>
            <a:fillRect/>
          </a:stretch>
        </p:blipFill>
        <p:spPr bwMode="auto">
          <a:xfrm>
            <a:off x="4038600" y="4246310"/>
            <a:ext cx="2439987" cy="2209800"/>
          </a:xfrm>
          <a:prstGeom prst="rect">
            <a:avLst/>
          </a:prstGeom>
          <a:noFill/>
        </p:spPr>
      </p:pic>
      <p:sp>
        <p:nvSpPr>
          <p:cNvPr id="5" name="Google Shape;74;p1">
            <a:extLst>
              <a:ext uri="{FF2B5EF4-FFF2-40B4-BE49-F238E27FC236}">
                <a16:creationId xmlns:a16="http://schemas.microsoft.com/office/drawing/2014/main" id="{FE944BA4-536D-F980-4223-56241DCE6BF9}"/>
              </a:ext>
            </a:extLst>
          </p:cNvPr>
          <p:cNvSpPr/>
          <p:nvPr/>
        </p:nvSpPr>
        <p:spPr>
          <a:xfrm>
            <a:off x="5555687" y="642377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771389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763000" cy="1325563"/>
          </a:xfrm>
        </p:spPr>
        <p:txBody>
          <a:bodyPr/>
          <a:lstStyle/>
          <a:p>
            <a:r>
              <a:rPr lang="en-US" sz="3200" dirty="0"/>
              <a:t>Getting Familiar with the </a:t>
            </a:r>
            <a:br>
              <a:rPr lang="en-US" sz="3200" dirty="0"/>
            </a:br>
            <a:r>
              <a:rPr lang="en-US" sz="3200" dirty="0"/>
              <a:t>Assessment Tool</a:t>
            </a:r>
          </a:p>
        </p:txBody>
      </p:sp>
      <p:sp>
        <p:nvSpPr>
          <p:cNvPr id="3" name="Content Placeholder 2"/>
          <p:cNvSpPr>
            <a:spLocks noGrp="1"/>
          </p:cNvSpPr>
          <p:nvPr>
            <p:ph idx="1"/>
          </p:nvPr>
        </p:nvSpPr>
        <p:spPr>
          <a:xfrm>
            <a:off x="381000" y="1600200"/>
            <a:ext cx="8458200" cy="4572000"/>
          </a:xfrm>
        </p:spPr>
        <p:txBody>
          <a:bodyPr/>
          <a:lstStyle/>
          <a:p>
            <a:r>
              <a:rPr lang="en-US" dirty="0"/>
              <a:t>Get in groups</a:t>
            </a:r>
          </a:p>
          <a:p>
            <a:r>
              <a:rPr lang="en-US" dirty="0"/>
              <a:t>Use this time to read and familiarize yourself with the:</a:t>
            </a:r>
          </a:p>
          <a:p>
            <a:pPr lvl="1"/>
            <a:r>
              <a:rPr lang="en-US" dirty="0"/>
              <a:t>User Guide (Tab 1)</a:t>
            </a:r>
          </a:p>
          <a:p>
            <a:pPr lvl="1"/>
            <a:r>
              <a:rPr lang="en-US" dirty="0"/>
              <a:t>Screening Tab (Tab 2)</a:t>
            </a:r>
          </a:p>
          <a:p>
            <a:pPr lvl="1"/>
            <a:r>
              <a:rPr lang="en-US" dirty="0"/>
              <a:t>Assessment Tool layout (Tab 3)</a:t>
            </a:r>
          </a:p>
          <a:p>
            <a:pPr lvl="1"/>
            <a:r>
              <a:rPr lang="en-US" dirty="0"/>
              <a:t>Wording of the Conclusions and Recommendations (Tab 4)</a:t>
            </a:r>
          </a:p>
        </p:txBody>
      </p:sp>
    </p:spTree>
    <p:extLst>
      <p:ext uri="{BB962C8B-B14F-4D97-AF65-F5344CB8AC3E}">
        <p14:creationId xmlns:p14="http://schemas.microsoft.com/office/powerpoint/2010/main" val="30962019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748" y="122237"/>
            <a:ext cx="8763000" cy="1325563"/>
          </a:xfrm>
        </p:spPr>
        <p:txBody>
          <a:bodyPr/>
          <a:lstStyle/>
          <a:p>
            <a:r>
              <a:rPr lang="en-US" sz="3200" dirty="0"/>
              <a:t>Assessment Tool Overview –</a:t>
            </a:r>
            <a:br>
              <a:rPr lang="en-US" sz="3200" dirty="0"/>
            </a:br>
            <a:r>
              <a:rPr lang="en-US" sz="3200" dirty="0"/>
              <a:t>How It Works</a:t>
            </a:r>
          </a:p>
        </p:txBody>
      </p:sp>
      <p:sp>
        <p:nvSpPr>
          <p:cNvPr id="3" name="Content Placeholder 2"/>
          <p:cNvSpPr>
            <a:spLocks noGrp="1"/>
          </p:cNvSpPr>
          <p:nvPr>
            <p:ph idx="1"/>
          </p:nvPr>
        </p:nvSpPr>
        <p:spPr>
          <a:xfrm>
            <a:off x="548148" y="1447800"/>
            <a:ext cx="8443452" cy="4419600"/>
          </a:xfrm>
        </p:spPr>
        <p:txBody>
          <a:bodyPr/>
          <a:lstStyle/>
          <a:p>
            <a:pPr>
              <a:buFont typeface="Arial" pitchFamily="34" charset="0"/>
              <a:buChar char="•"/>
            </a:pPr>
            <a:r>
              <a:rPr lang="en-US" dirty="0"/>
              <a:t>Three main categories of input yield the score – project duration and characteristics; roadway characteristics</a:t>
            </a:r>
          </a:p>
          <a:p>
            <a:pPr marL="1150938" lvl="2" indent="-236538">
              <a:buFont typeface="+mj-lt"/>
              <a:buAutoNum type="arabicPeriod"/>
            </a:pPr>
            <a:r>
              <a:rPr lang="en-US" dirty="0"/>
              <a:t>Decision weight of the various factors</a:t>
            </a:r>
          </a:p>
          <a:p>
            <a:pPr marL="1150938" lvl="2" indent="-236538">
              <a:buFont typeface="+mj-lt"/>
              <a:buAutoNum type="arabicPeriod"/>
            </a:pPr>
            <a:r>
              <a:rPr lang="en-US" dirty="0"/>
              <a:t>Various conditions within factors</a:t>
            </a:r>
          </a:p>
          <a:p>
            <a:pPr marL="1150938" lvl="2" indent="-236538">
              <a:buFont typeface="+mj-lt"/>
              <a:buAutoNum type="arabicPeriod"/>
            </a:pPr>
            <a:r>
              <a:rPr lang="en-US" dirty="0"/>
              <a:t>Value of those conditions</a:t>
            </a:r>
          </a:p>
          <a:p>
            <a:pPr>
              <a:buFont typeface="Arial" pitchFamily="34" charset="0"/>
              <a:buChar char="•"/>
            </a:pPr>
            <a:r>
              <a:rPr lang="en-US" dirty="0"/>
              <a:t>The value of the factor is</a:t>
            </a:r>
            <a:r>
              <a:rPr lang="en-US" b="1" dirty="0"/>
              <a:t> </a:t>
            </a:r>
            <a:r>
              <a:rPr lang="en-US" dirty="0"/>
              <a:t>based on weight and condition selected, leading to an Assessment score for that factor</a:t>
            </a:r>
          </a:p>
        </p:txBody>
      </p:sp>
    </p:spTree>
    <p:extLst>
      <p:ext uri="{BB962C8B-B14F-4D97-AF65-F5344CB8AC3E}">
        <p14:creationId xmlns:p14="http://schemas.microsoft.com/office/powerpoint/2010/main" val="26479764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238" y="381000"/>
            <a:ext cx="6172200" cy="1020763"/>
          </a:xfrm>
        </p:spPr>
        <p:txBody>
          <a:bodyPr/>
          <a:lstStyle/>
          <a:p>
            <a:r>
              <a:rPr lang="en-US" sz="3200" dirty="0"/>
              <a:t>Assessment Tool Overview –            How It Works (cont.)</a:t>
            </a:r>
          </a:p>
        </p:txBody>
      </p:sp>
      <p:sp>
        <p:nvSpPr>
          <p:cNvPr id="3" name="Content Placeholder 2"/>
          <p:cNvSpPr>
            <a:spLocks noGrp="1"/>
          </p:cNvSpPr>
          <p:nvPr>
            <p:ph idx="1"/>
          </p:nvPr>
        </p:nvSpPr>
        <p:spPr>
          <a:xfrm>
            <a:off x="474406" y="1600200"/>
            <a:ext cx="4800600" cy="4267200"/>
          </a:xfrm>
        </p:spPr>
        <p:txBody>
          <a:bodyPr/>
          <a:lstStyle/>
          <a:p>
            <a:pPr>
              <a:buFont typeface="Arial" pitchFamily="34" charset="0"/>
              <a:buChar char="•"/>
            </a:pPr>
            <a:r>
              <a:rPr lang="en-US" dirty="0"/>
              <a:t>Weight factor determination</a:t>
            </a:r>
          </a:p>
          <a:p>
            <a:pPr>
              <a:buFont typeface="Arial" pitchFamily="34" charset="0"/>
              <a:buChar char="•"/>
            </a:pPr>
            <a:r>
              <a:rPr lang="en-US" dirty="0"/>
              <a:t>Benefit/cost evaluation</a:t>
            </a:r>
          </a:p>
          <a:p>
            <a:pPr>
              <a:buFont typeface="Arial" pitchFamily="34" charset="0"/>
              <a:buChar char="•"/>
            </a:pPr>
            <a:r>
              <a:rPr lang="en-US" dirty="0"/>
              <a:t>Scoring and recommendations</a:t>
            </a:r>
          </a:p>
          <a:p>
            <a:pPr>
              <a:buFont typeface="Arial" pitchFamily="34" charset="0"/>
              <a:buChar char="•"/>
            </a:pPr>
            <a:r>
              <a:rPr lang="en-US" dirty="0"/>
              <a:t>Role of engineering judgment</a:t>
            </a:r>
          </a:p>
          <a:p>
            <a:pPr>
              <a:buFont typeface="Arial" pitchFamily="34" charset="0"/>
              <a:buChar char="•"/>
            </a:pPr>
            <a:endParaRPr lang="en-US" dirty="0"/>
          </a:p>
          <a:p>
            <a:endParaRPr lang="en-US" dirty="0"/>
          </a:p>
        </p:txBody>
      </p:sp>
    </p:spTree>
    <p:extLst>
      <p:ext uri="{BB962C8B-B14F-4D97-AF65-F5344CB8AC3E}">
        <p14:creationId xmlns:p14="http://schemas.microsoft.com/office/powerpoint/2010/main" val="11880248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419" y="152400"/>
            <a:ext cx="6653981" cy="1325563"/>
          </a:xfrm>
        </p:spPr>
        <p:txBody>
          <a:bodyPr/>
          <a:lstStyle/>
          <a:p>
            <a:r>
              <a:rPr lang="en-US" sz="3200" dirty="0"/>
              <a:t>Assessment Tool Overview –    Roadway Factors</a:t>
            </a:r>
          </a:p>
        </p:txBody>
      </p:sp>
      <p:sp>
        <p:nvSpPr>
          <p:cNvPr id="3" name="Content Placeholder 2"/>
          <p:cNvSpPr>
            <a:spLocks noGrp="1"/>
          </p:cNvSpPr>
          <p:nvPr>
            <p:ph idx="1"/>
          </p:nvPr>
        </p:nvSpPr>
        <p:spPr>
          <a:xfrm>
            <a:off x="304800" y="1676400"/>
            <a:ext cx="4648200" cy="4267200"/>
          </a:xfrm>
        </p:spPr>
        <p:txBody>
          <a:bodyPr/>
          <a:lstStyle/>
          <a:p>
            <a:r>
              <a:rPr lang="en-US" dirty="0"/>
              <a:t> Access limitations, if any</a:t>
            </a:r>
          </a:p>
          <a:p>
            <a:r>
              <a:rPr lang="en-US" dirty="0"/>
              <a:t> Speed</a:t>
            </a:r>
          </a:p>
          <a:p>
            <a:r>
              <a:rPr lang="en-US" dirty="0"/>
              <a:t> Traffic volume and vehicle mix</a:t>
            </a:r>
          </a:p>
          <a:p>
            <a:r>
              <a:rPr lang="en-US" dirty="0"/>
              <a:t> Roadway geometry and sight distance issues</a:t>
            </a:r>
          </a:p>
          <a:p>
            <a:endParaRPr lang="en-US" dirty="0"/>
          </a:p>
        </p:txBody>
      </p:sp>
    </p:spTree>
    <p:extLst>
      <p:ext uri="{BB962C8B-B14F-4D97-AF65-F5344CB8AC3E}">
        <p14:creationId xmlns:p14="http://schemas.microsoft.com/office/powerpoint/2010/main" val="14800912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1451"/>
            <a:ext cx="6858000" cy="1325563"/>
          </a:xfrm>
        </p:spPr>
        <p:txBody>
          <a:bodyPr/>
          <a:lstStyle/>
          <a:p>
            <a:r>
              <a:rPr lang="en-US" sz="3200" dirty="0"/>
              <a:t>Assessment Tool Overview –       Project Factors </a:t>
            </a:r>
          </a:p>
        </p:txBody>
      </p:sp>
      <p:sp>
        <p:nvSpPr>
          <p:cNvPr id="3" name="Content Placeholder 2"/>
          <p:cNvSpPr>
            <a:spLocks noGrp="1"/>
          </p:cNvSpPr>
          <p:nvPr>
            <p:ph idx="1"/>
          </p:nvPr>
        </p:nvSpPr>
        <p:spPr>
          <a:xfrm>
            <a:off x="3810000" y="1524000"/>
            <a:ext cx="4800600" cy="4267200"/>
          </a:xfrm>
        </p:spPr>
        <p:txBody>
          <a:bodyPr/>
          <a:lstStyle/>
          <a:p>
            <a:r>
              <a:rPr lang="en-US" dirty="0"/>
              <a:t>Project duration</a:t>
            </a:r>
          </a:p>
          <a:p>
            <a:r>
              <a:rPr lang="en-US" dirty="0"/>
              <a:t>Edge drop-off, if applicable</a:t>
            </a:r>
          </a:p>
          <a:p>
            <a:r>
              <a:rPr lang="en-US" dirty="0"/>
              <a:t>Work period(s)</a:t>
            </a:r>
          </a:p>
          <a:p>
            <a:r>
              <a:rPr lang="en-US" dirty="0"/>
              <a:t>Clear distance to hazard</a:t>
            </a:r>
          </a:p>
          <a:p>
            <a:r>
              <a:rPr lang="en-US" dirty="0"/>
              <a:t>Distance between traffic and workers</a:t>
            </a:r>
          </a:p>
          <a:p>
            <a:r>
              <a:rPr lang="en-US" dirty="0"/>
              <a:t>Device placement considerations</a:t>
            </a:r>
          </a:p>
          <a:p>
            <a:r>
              <a:rPr lang="en-US" dirty="0"/>
              <a:t>Escape path considerations</a:t>
            </a:r>
          </a:p>
        </p:txBody>
      </p:sp>
      <p:pic>
        <p:nvPicPr>
          <p:cNvPr id="3074" name="Picture 2" descr="Worker performing concrete work"/>
          <p:cNvPicPr>
            <a:picLocks noChangeAspect="1" noChangeArrowheads="1"/>
          </p:cNvPicPr>
          <p:nvPr/>
        </p:nvPicPr>
        <p:blipFill>
          <a:blip r:embed="rId3" cstate="print"/>
          <a:srcRect/>
          <a:stretch>
            <a:fillRect/>
          </a:stretch>
        </p:blipFill>
        <p:spPr bwMode="auto">
          <a:xfrm>
            <a:off x="685800" y="1729581"/>
            <a:ext cx="2800350" cy="3733800"/>
          </a:xfrm>
          <a:prstGeom prst="rect">
            <a:avLst/>
          </a:prstGeom>
          <a:noFill/>
        </p:spPr>
      </p:pic>
      <p:sp>
        <p:nvSpPr>
          <p:cNvPr id="4" name="TextBox 3"/>
          <p:cNvSpPr txBox="1"/>
          <p:nvPr/>
        </p:nvSpPr>
        <p:spPr>
          <a:xfrm>
            <a:off x="1295400" y="5560367"/>
            <a:ext cx="1654620" cy="461665"/>
          </a:xfrm>
          <a:prstGeom prst="rect">
            <a:avLst/>
          </a:prstGeom>
          <a:noFill/>
        </p:spPr>
        <p:txBody>
          <a:bodyPr wrap="none" rtlCol="0">
            <a:spAutoFit/>
          </a:bodyPr>
          <a:lstStyle/>
          <a:p>
            <a:r>
              <a:rPr lang="en-US" sz="2400" b="1" dirty="0">
                <a:latin typeface="Arial" panose="020B0604020202020204" pitchFamily="34" charset="0"/>
                <a:hlinkClick r:id="rId4" action="ppaction://hlinkpres?slideindex=1&amp;slidetitle="/>
              </a:rPr>
              <a:t>Subpart K</a:t>
            </a:r>
            <a:endParaRPr lang="en-US" sz="2400" b="1" dirty="0">
              <a:latin typeface="Arial" panose="020B0604020202020204" pitchFamily="34" charset="0"/>
            </a:endParaRPr>
          </a:p>
        </p:txBody>
      </p:sp>
      <p:sp>
        <p:nvSpPr>
          <p:cNvPr id="6" name="Google Shape;74;p1">
            <a:extLst>
              <a:ext uri="{FF2B5EF4-FFF2-40B4-BE49-F238E27FC236}">
                <a16:creationId xmlns:a16="http://schemas.microsoft.com/office/drawing/2014/main" id="{51377F2F-9E8E-7209-E132-5A6FA2E3A619}"/>
              </a:ext>
            </a:extLst>
          </p:cNvPr>
          <p:cNvSpPr/>
          <p:nvPr/>
        </p:nvSpPr>
        <p:spPr>
          <a:xfrm>
            <a:off x="2556830" y="5442466"/>
            <a:ext cx="1447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048184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1"/>
            <a:ext cx="8686800" cy="457199"/>
          </a:xfrm>
        </p:spPr>
        <p:txBody>
          <a:bodyPr/>
          <a:lstStyle/>
          <a:p>
            <a:r>
              <a:rPr lang="en-US" sz="3200" dirty="0"/>
              <a:t>Assessment Tool User Guide</a:t>
            </a:r>
          </a:p>
        </p:txBody>
      </p:sp>
      <p:sp>
        <p:nvSpPr>
          <p:cNvPr id="4" name="TextBox 3"/>
          <p:cNvSpPr txBox="1"/>
          <p:nvPr/>
        </p:nvSpPr>
        <p:spPr>
          <a:xfrm>
            <a:off x="457200" y="1295400"/>
            <a:ext cx="8305800" cy="3539430"/>
          </a:xfrm>
          <a:prstGeom prst="rect">
            <a:avLst/>
          </a:prstGeom>
          <a:noFill/>
        </p:spPr>
        <p:txBody>
          <a:bodyPr wrap="square" rtlCol="0">
            <a:spAutoFit/>
          </a:bodyPr>
          <a:lstStyle/>
          <a:p>
            <a:pPr marL="236538" indent="-236538">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Used in conjunction with the Excel-based Assessment Tool</a:t>
            </a:r>
          </a:p>
          <a:p>
            <a:pPr marL="236538" indent="-236538">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Contains guidance on use and definitions of elements of the Tool</a:t>
            </a:r>
          </a:p>
          <a:p>
            <a:pPr marL="236538" indent="-236538">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Explains how values and recommendations are arrived at</a:t>
            </a:r>
          </a:p>
          <a:p>
            <a:pPr marL="236538" indent="-236538">
              <a:buClr>
                <a:srgbClr val="C00000"/>
              </a:buClr>
              <a:buSzPct val="65000"/>
              <a:buFont typeface="Wingdings" panose="05000000000000000000" pitchFamily="2" charset="2"/>
              <a:buChar char="§"/>
            </a:pPr>
            <a:r>
              <a:rPr lang="en-US" sz="2800" dirty="0">
                <a:latin typeface="Arial" panose="020B0604020202020204" pitchFamily="34" charset="0"/>
                <a:cs typeface="Arial" panose="020B0604020202020204" pitchFamily="34" charset="0"/>
              </a:rPr>
              <a:t>Re-emphasizes importance of a final review of the Tool outcomes by a competent professional</a:t>
            </a:r>
          </a:p>
        </p:txBody>
      </p:sp>
    </p:spTree>
    <p:extLst>
      <p:ext uri="{BB962C8B-B14F-4D97-AF65-F5344CB8AC3E}">
        <p14:creationId xmlns:p14="http://schemas.microsoft.com/office/powerpoint/2010/main" val="11201315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0497" y="1219200"/>
            <a:ext cx="8382000" cy="4495800"/>
          </a:xfrm>
          <a:solidFill>
            <a:schemeClr val="bg1"/>
          </a:solidFill>
        </p:spPr>
        <p:txBody>
          <a:bodyPr/>
          <a:lstStyle/>
          <a:p>
            <a:pPr marL="514350" indent="-514350">
              <a:buAutoNum type="arabicParenR"/>
            </a:pPr>
            <a:r>
              <a:rPr lang="en-US" dirty="0"/>
              <a:t>Determine if there are any of the Factor Weights that you may want to customize for more local applicability</a:t>
            </a:r>
          </a:p>
          <a:p>
            <a:pPr marL="514350" indent="-514350">
              <a:buAutoNum type="arabicParenR"/>
            </a:pPr>
            <a:r>
              <a:rPr lang="en-US" dirty="0"/>
              <a:t>Click on the Condition Selection box across from the Roadway and project factor you are considering</a:t>
            </a:r>
          </a:p>
          <a:p>
            <a:pPr marL="514350" indent="-514350">
              <a:buAutoNum type="arabicParenR"/>
            </a:pPr>
            <a:r>
              <a:rPr lang="en-US" dirty="0"/>
              <a:t>Select the condition that is most appropriate to your project for all applicable factors, including the B/C options. This will yield a score and recommendation</a:t>
            </a:r>
          </a:p>
        </p:txBody>
      </p:sp>
      <p:sp>
        <p:nvSpPr>
          <p:cNvPr id="5" name="Title 1">
            <a:extLst>
              <a:ext uri="{FF2B5EF4-FFF2-40B4-BE49-F238E27FC236}">
                <a16:creationId xmlns:a16="http://schemas.microsoft.com/office/drawing/2014/main" id="{3B321224-2A8B-41D3-8992-0684B50EDECB}"/>
              </a:ext>
            </a:extLst>
          </p:cNvPr>
          <p:cNvSpPr>
            <a:spLocks noGrp="1"/>
          </p:cNvSpPr>
          <p:nvPr>
            <p:ph type="title"/>
          </p:nvPr>
        </p:nvSpPr>
        <p:spPr>
          <a:xfrm>
            <a:off x="381000" y="0"/>
            <a:ext cx="8763000" cy="1325563"/>
          </a:xfrm>
        </p:spPr>
        <p:txBody>
          <a:bodyPr/>
          <a:lstStyle/>
          <a:p>
            <a:r>
              <a:rPr lang="en-US" sz="3200" dirty="0"/>
              <a:t>General Instructions for Use</a:t>
            </a:r>
          </a:p>
        </p:txBody>
      </p:sp>
    </p:spTree>
    <p:extLst>
      <p:ext uri="{BB962C8B-B14F-4D97-AF65-F5344CB8AC3E}">
        <p14:creationId xmlns:p14="http://schemas.microsoft.com/office/powerpoint/2010/main" val="11218989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General Instructions for Use (cont.)</a:t>
            </a:r>
          </a:p>
        </p:txBody>
      </p:sp>
      <p:sp>
        <p:nvSpPr>
          <p:cNvPr id="3" name="Content Placeholder 2"/>
          <p:cNvSpPr>
            <a:spLocks noGrp="1"/>
          </p:cNvSpPr>
          <p:nvPr>
            <p:ph idx="1"/>
          </p:nvPr>
        </p:nvSpPr>
        <p:spPr>
          <a:xfrm>
            <a:off x="304800" y="1676400"/>
            <a:ext cx="8534400" cy="4419600"/>
          </a:xfrm>
        </p:spPr>
        <p:txBody>
          <a:bodyPr/>
          <a:lstStyle/>
          <a:p>
            <a:pPr marL="514350" indent="-514350">
              <a:buFont typeface="+mj-lt"/>
              <a:buAutoNum type="arabicParenR" startAt="4"/>
            </a:pPr>
            <a:r>
              <a:rPr lang="en-US" dirty="0"/>
              <a:t>Review the score and recommendation for reasonableness based on the conditions selected. </a:t>
            </a:r>
          </a:p>
          <a:p>
            <a:pPr marL="514350" indent="-514350">
              <a:buFont typeface="+mj-lt"/>
              <a:buAutoNum type="arabicParenR" startAt="4"/>
            </a:pPr>
            <a:r>
              <a:rPr lang="en-US" dirty="0"/>
              <a:t>Make a final decision on use of positive protection based on review of the Tool outcomes through professional engineering judgment</a:t>
            </a:r>
          </a:p>
        </p:txBody>
      </p:sp>
    </p:spTree>
    <p:extLst>
      <p:ext uri="{BB962C8B-B14F-4D97-AF65-F5344CB8AC3E}">
        <p14:creationId xmlns:p14="http://schemas.microsoft.com/office/powerpoint/2010/main" val="40025847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163"/>
            <a:ext cx="9144000" cy="1325563"/>
          </a:xfrm>
          <a:solidFill>
            <a:schemeClr val="bg1"/>
          </a:solidFill>
        </p:spPr>
        <p:txBody>
          <a:bodyPr/>
          <a:lstStyle/>
          <a:p>
            <a:r>
              <a:rPr lang="en-US" sz="3200" dirty="0"/>
              <a:t>Data Entry and Customization of Weight Factors</a:t>
            </a:r>
          </a:p>
        </p:txBody>
      </p:sp>
      <p:pic>
        <p:nvPicPr>
          <p:cNvPr id="148482"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t="26042" r="34993" b="10417"/>
          <a:stretch>
            <a:fillRect/>
          </a:stretch>
        </p:blipFill>
        <p:spPr bwMode="auto">
          <a:xfrm>
            <a:off x="0" y="1600200"/>
            <a:ext cx="9151495" cy="50292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5DC3582E-EC28-7806-B722-9BB6FD04CD88}"/>
              </a:ext>
            </a:extLst>
          </p:cNvPr>
          <p:cNvSpPr/>
          <p:nvPr/>
        </p:nvSpPr>
        <p:spPr>
          <a:xfrm>
            <a:off x="7924800" y="6611819"/>
            <a:ext cx="1447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886352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Results and Recommendations</a:t>
            </a:r>
          </a:p>
        </p:txBody>
      </p:sp>
      <p:pic>
        <p:nvPicPr>
          <p:cNvPr id="149506"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l="18741" t="18750" r="15081" b="13542"/>
          <a:stretch>
            <a:fillRect/>
          </a:stretch>
        </p:blipFill>
        <p:spPr bwMode="auto">
          <a:xfrm>
            <a:off x="-79513" y="1524000"/>
            <a:ext cx="9272954" cy="53340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A9875AD0-10F6-B62A-B3E9-477E651E8E1E}"/>
              </a:ext>
            </a:extLst>
          </p:cNvPr>
          <p:cNvSpPr/>
          <p:nvPr/>
        </p:nvSpPr>
        <p:spPr>
          <a:xfrm>
            <a:off x="8001000" y="6611819"/>
            <a:ext cx="1447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96104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Questions to Ponder…</a:t>
            </a:r>
          </a:p>
        </p:txBody>
      </p:sp>
      <p:sp>
        <p:nvSpPr>
          <p:cNvPr id="3" name="Content Placeholder 2"/>
          <p:cNvSpPr>
            <a:spLocks noGrp="1"/>
          </p:cNvSpPr>
          <p:nvPr>
            <p:ph idx="1"/>
          </p:nvPr>
        </p:nvSpPr>
        <p:spPr>
          <a:xfrm>
            <a:off x="609600" y="1143000"/>
            <a:ext cx="6400800" cy="4876800"/>
          </a:xfrm>
        </p:spPr>
        <p:txBody>
          <a:bodyPr/>
          <a:lstStyle/>
          <a:p>
            <a:r>
              <a:rPr lang="en-US" dirty="0"/>
              <a:t>How are the states addressing Subpart K requirements?</a:t>
            </a:r>
          </a:p>
          <a:p>
            <a:r>
              <a:rPr lang="en-US" dirty="0"/>
              <a:t>Which processes/tools are available to assess positive protection devices?</a:t>
            </a:r>
          </a:p>
          <a:p>
            <a:r>
              <a:rPr lang="en-US" dirty="0"/>
              <a:t>How are states defining an “engineering study”?</a:t>
            </a:r>
          </a:p>
        </p:txBody>
      </p:sp>
    </p:spTree>
    <p:extLst>
      <p:ext uri="{BB962C8B-B14F-4D97-AF65-F5344CB8AC3E}">
        <p14:creationId xmlns:p14="http://schemas.microsoft.com/office/powerpoint/2010/main" val="10786543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Assessment Review and Conclusions Related to Base Score</a:t>
            </a:r>
          </a:p>
        </p:txBody>
      </p:sp>
      <p:pic>
        <p:nvPicPr>
          <p:cNvPr id="150530"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t="18750" r="37335" b="22917"/>
          <a:stretch>
            <a:fillRect/>
          </a:stretch>
        </p:blipFill>
        <p:spPr bwMode="auto">
          <a:xfrm>
            <a:off x="-28575" y="1905000"/>
            <a:ext cx="9172575" cy="48006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5EE75E91-C347-D797-FDF5-2CD9EA504684}"/>
              </a:ext>
            </a:extLst>
          </p:cNvPr>
          <p:cNvSpPr/>
          <p:nvPr/>
        </p:nvSpPr>
        <p:spPr>
          <a:xfrm>
            <a:off x="7924800" y="6582509"/>
            <a:ext cx="1447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45231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l="8785" t="25000" r="35578" b="21875"/>
          <a:stretch>
            <a:fillRect/>
          </a:stretch>
        </p:blipFill>
        <p:spPr bwMode="auto">
          <a:xfrm>
            <a:off x="267447" y="2133600"/>
            <a:ext cx="8800353" cy="4724400"/>
          </a:xfrm>
          <a:prstGeom prst="rect">
            <a:avLst/>
          </a:prstGeom>
          <a:noFill/>
          <a:ln w="9525">
            <a:noFill/>
            <a:miter lim="800000"/>
            <a:headEnd/>
            <a:tailEnd/>
          </a:ln>
        </p:spPr>
      </p:pic>
      <p:sp>
        <p:nvSpPr>
          <p:cNvPr id="2" name="Title 1"/>
          <p:cNvSpPr>
            <a:spLocks noGrp="1"/>
          </p:cNvSpPr>
          <p:nvPr>
            <p:ph type="title"/>
          </p:nvPr>
        </p:nvSpPr>
        <p:spPr/>
        <p:txBody>
          <a:bodyPr/>
          <a:lstStyle/>
          <a:p>
            <a:r>
              <a:rPr lang="en-US" sz="3200" dirty="0"/>
              <a:t>Assessment Review and Conclusions Related to B/C Considerations</a:t>
            </a:r>
          </a:p>
        </p:txBody>
      </p:sp>
      <p:pic>
        <p:nvPicPr>
          <p:cNvPr id="17410" name="Picture 2">
            <a:extLst>
              <a:ext uri="{C183D7F6-B498-43B3-948B-1728B52AA6E4}">
                <adec:decorative xmlns:adec="http://schemas.microsoft.com/office/drawing/2017/decorative" val="1"/>
              </a:ext>
            </a:extLst>
          </p:cNvPr>
          <p:cNvPicPr>
            <a:picLocks noChangeAspect="1" noChangeArrowheads="1"/>
          </p:cNvPicPr>
          <p:nvPr/>
        </p:nvPicPr>
        <p:blipFill>
          <a:blip r:embed="rId4" cstate="print"/>
          <a:srcRect l="8199" t="23958" r="43192" b="65625"/>
          <a:stretch>
            <a:fillRect/>
          </a:stretch>
        </p:blipFill>
        <p:spPr bwMode="auto">
          <a:xfrm>
            <a:off x="76200" y="1524000"/>
            <a:ext cx="9144000" cy="1101687"/>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EC64DAB3-5A84-9503-0035-C222AAE4B691}"/>
              </a:ext>
            </a:extLst>
          </p:cNvPr>
          <p:cNvSpPr/>
          <p:nvPr/>
        </p:nvSpPr>
        <p:spPr>
          <a:xfrm>
            <a:off x="8001000" y="6688019"/>
            <a:ext cx="1447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238517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0"/>
            <a:ext cx="8686800" cy="1325563"/>
          </a:xfrm>
        </p:spPr>
        <p:txBody>
          <a:bodyPr/>
          <a:lstStyle/>
          <a:p>
            <a:r>
              <a:rPr lang="en-US" sz="3200" dirty="0"/>
              <a:t>Positive Protection Assessment Tool</a:t>
            </a:r>
          </a:p>
        </p:txBody>
      </p:sp>
      <p:sp>
        <p:nvSpPr>
          <p:cNvPr id="6" name="TextBox 5" descr="Assessment Tool "/>
          <p:cNvSpPr txBox="1"/>
          <p:nvPr/>
        </p:nvSpPr>
        <p:spPr>
          <a:xfrm>
            <a:off x="457200" y="2133600"/>
            <a:ext cx="7848600" cy="1107996"/>
          </a:xfrm>
          <a:prstGeom prst="rect">
            <a:avLst/>
          </a:prstGeom>
          <a:noFill/>
          <a:ln>
            <a:solidFill>
              <a:srgbClr val="C00000"/>
            </a:solidFill>
          </a:ln>
        </p:spPr>
        <p:txBody>
          <a:bodyPr wrap="square" rtlCol="0">
            <a:spAutoFit/>
          </a:bodyPr>
          <a:lstStyle/>
          <a:p>
            <a:pPr algn="ctr"/>
            <a:r>
              <a:rPr lang="en-US" sz="6600" b="1" i="1" dirty="0">
                <a:solidFill>
                  <a:srgbClr val="C00000"/>
                </a:solidFill>
                <a:latin typeface="Arial" panose="020B0604020202020204" pitchFamily="34" charset="0"/>
                <a:ea typeface="+mj-ea"/>
                <a:cs typeface="+mj-cs"/>
                <a:hlinkClick r:id="rId2" action="ppaction://hlinkfile"/>
              </a:rPr>
              <a:t>Assessment Tool</a:t>
            </a:r>
            <a:r>
              <a:rPr lang="en-US" sz="6600" dirty="0">
                <a:latin typeface="Arial" panose="020B0604020202020204" pitchFamily="34" charset="0"/>
                <a:hlinkClick r:id="rId2" action="ppaction://hlinkfile"/>
              </a:rPr>
              <a:t> </a:t>
            </a:r>
            <a:endParaRPr lang="en-US" sz="6600" dirty="0">
              <a:latin typeface="Arial" panose="020B0604020202020204" pitchFamily="34" charset="0"/>
            </a:endParaRPr>
          </a:p>
        </p:txBody>
      </p:sp>
    </p:spTree>
    <p:extLst>
      <p:ext uri="{BB962C8B-B14F-4D97-AF65-F5344CB8AC3E}">
        <p14:creationId xmlns:p14="http://schemas.microsoft.com/office/powerpoint/2010/main" val="9300014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Applying the Tool to Real-World Examples – Scenario 1</a:t>
            </a:r>
          </a:p>
        </p:txBody>
      </p:sp>
      <p:sp>
        <p:nvSpPr>
          <p:cNvPr id="3" name="Content Placeholder 2"/>
          <p:cNvSpPr>
            <a:spLocks noGrp="1"/>
          </p:cNvSpPr>
          <p:nvPr>
            <p:ph idx="1"/>
          </p:nvPr>
        </p:nvSpPr>
        <p:spPr>
          <a:xfrm>
            <a:off x="76200" y="1524000"/>
            <a:ext cx="9067800" cy="4267200"/>
          </a:xfrm>
        </p:spPr>
        <p:txBody>
          <a:bodyPr/>
          <a:lstStyle/>
          <a:p>
            <a:pPr marL="0" indent="0">
              <a:buNone/>
            </a:pPr>
            <a:r>
              <a:rPr lang="en-US" b="1" dirty="0"/>
              <a:t>Project description: </a:t>
            </a:r>
            <a:r>
              <a:rPr lang="en-US" dirty="0"/>
              <a:t>Overlay project on freeway</a:t>
            </a:r>
            <a:endParaRPr lang="en-US" b="1" dirty="0"/>
          </a:p>
          <a:p>
            <a:pPr lvl="1">
              <a:buFont typeface="Arial" pitchFamily="34" charset="0"/>
              <a:buChar char="•"/>
            </a:pPr>
            <a:r>
              <a:rPr lang="en-US" b="1" dirty="0"/>
              <a:t>ROADWAY CHARACTERISTICS: </a:t>
            </a:r>
            <a:r>
              <a:rPr lang="en-US" dirty="0"/>
              <a:t>Duration-13 days; Limited access; posted 65 mph; 75,000 vpd; 5% trucks; straight; no sight distance issues</a:t>
            </a:r>
          </a:p>
          <a:p>
            <a:pPr lvl="1">
              <a:buFont typeface="Arial" pitchFamily="34" charset="0"/>
              <a:buChar char="•"/>
            </a:pPr>
            <a:r>
              <a:rPr lang="en-US" b="1" dirty="0"/>
              <a:t>PROJECT CHARACTERISTICS </a:t>
            </a:r>
            <a:r>
              <a:rPr lang="en-US" dirty="0"/>
              <a:t>: Day only; 2-3” drop-off (uneven lanes) for 200’; 4’ workers to traffic; device placement cost/benefit = install time vs. benefit too high; no escape path issues</a:t>
            </a:r>
          </a:p>
          <a:p>
            <a:endParaRPr lang="en-US" dirty="0"/>
          </a:p>
        </p:txBody>
      </p:sp>
    </p:spTree>
    <p:extLst>
      <p:ext uri="{BB962C8B-B14F-4D97-AF65-F5344CB8AC3E}">
        <p14:creationId xmlns:p14="http://schemas.microsoft.com/office/powerpoint/2010/main" val="27680200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grpSp>
        <p:nvGrpSpPr>
          <p:cNvPr id="6" name="Group 5" descr="Workers performing asphalt work on a roadway using equipment and truck dumping material"/>
          <p:cNvGrpSpPr/>
          <p:nvPr/>
        </p:nvGrpSpPr>
        <p:grpSpPr>
          <a:xfrm>
            <a:off x="-1" y="0"/>
            <a:ext cx="9132063" cy="6858000"/>
            <a:chOff x="-1" y="0"/>
            <a:chExt cx="9132063" cy="6858000"/>
          </a:xfrm>
        </p:grpSpPr>
        <p:pic>
          <p:nvPicPr>
            <p:cNvPr id="2050" name="Picture 2"/>
            <p:cNvPicPr>
              <a:picLocks noChangeAspect="1" noChangeArrowheads="1"/>
            </p:cNvPicPr>
            <p:nvPr/>
          </p:nvPicPr>
          <p:blipFill>
            <a:blip r:embed="rId3" cstate="print"/>
            <a:srcRect/>
            <a:stretch>
              <a:fillRect/>
            </a:stretch>
          </p:blipFill>
          <p:spPr bwMode="auto">
            <a:xfrm>
              <a:off x="-1" y="0"/>
              <a:ext cx="9132063" cy="6858000"/>
            </a:xfrm>
            <a:prstGeom prst="rect">
              <a:avLst/>
            </a:prstGeom>
            <a:noFill/>
            <a:ln w="9525">
              <a:noFill/>
              <a:miter lim="800000"/>
              <a:headEnd/>
              <a:tailEnd/>
            </a:ln>
          </p:spPr>
        </p:pic>
        <p:sp>
          <p:nvSpPr>
            <p:cNvPr id="5" name="Rectangle 4"/>
            <p:cNvSpPr/>
            <p:nvPr/>
          </p:nvSpPr>
          <p:spPr>
            <a:xfrm>
              <a:off x="6248400" y="5867400"/>
              <a:ext cx="2514600" cy="5334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4" name="TextBox 3" descr="Photo from Washington State Webpage">
            <a:extLst>
              <a:ext uri="{FF2B5EF4-FFF2-40B4-BE49-F238E27FC236}">
                <a16:creationId xmlns:a16="http://schemas.microsoft.com/office/drawing/2014/main" id="{5BAC4604-2DA0-2144-AA8A-4FA700C11D9D}"/>
              </a:ext>
            </a:extLst>
          </p:cNvPr>
          <p:cNvSpPr txBox="1"/>
          <p:nvPr/>
        </p:nvSpPr>
        <p:spPr>
          <a:xfrm>
            <a:off x="6732373" y="6609605"/>
            <a:ext cx="2438400" cy="215444"/>
          </a:xfrm>
          <a:prstGeom prst="rect">
            <a:avLst/>
          </a:prstGeom>
          <a:noFill/>
        </p:spPr>
        <p:txBody>
          <a:bodyPr wrap="square" rtlCol="0">
            <a:spAutoFit/>
          </a:bodyPr>
          <a:lstStyle/>
          <a:p>
            <a:r>
              <a:rPr lang="en-US" sz="800" dirty="0">
                <a:solidFill>
                  <a:schemeClr val="bg1"/>
                </a:solidFill>
              </a:rPr>
              <a:t>Image: Washington State DOT</a:t>
            </a:r>
          </a:p>
        </p:txBody>
      </p:sp>
    </p:spTree>
    <p:extLst>
      <p:ext uri="{BB962C8B-B14F-4D97-AF65-F5344CB8AC3E}">
        <p14:creationId xmlns:p14="http://schemas.microsoft.com/office/powerpoint/2010/main" val="3142375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Scenario 1 Decision/Discussion</a:t>
            </a:r>
          </a:p>
        </p:txBody>
      </p:sp>
      <p:sp>
        <p:nvSpPr>
          <p:cNvPr id="3" name="Content Placeholder 2"/>
          <p:cNvSpPr>
            <a:spLocks noGrp="1"/>
          </p:cNvSpPr>
          <p:nvPr>
            <p:ph idx="1"/>
          </p:nvPr>
        </p:nvSpPr>
        <p:spPr>
          <a:xfrm>
            <a:off x="304800" y="1600200"/>
            <a:ext cx="7772400" cy="4800600"/>
          </a:xfrm>
        </p:spPr>
        <p:txBody>
          <a:bodyPr/>
          <a:lstStyle/>
          <a:p>
            <a:r>
              <a:rPr lang="en-US" dirty="0"/>
              <a:t>Use the assessment tool to aid in the decision whether to use or not use barrier as positive protection</a:t>
            </a:r>
          </a:p>
          <a:p>
            <a:r>
              <a:rPr lang="en-US" dirty="0"/>
              <a:t>Would other exposure reduction measures be more cost-effective and beneficial?</a:t>
            </a:r>
          </a:p>
        </p:txBody>
      </p:sp>
    </p:spTree>
    <p:extLst>
      <p:ext uri="{BB962C8B-B14F-4D97-AF65-F5344CB8AC3E}">
        <p14:creationId xmlns:p14="http://schemas.microsoft.com/office/powerpoint/2010/main" val="35995393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Assessment Tool Discussion</a:t>
            </a:r>
          </a:p>
        </p:txBody>
      </p:sp>
      <p:sp>
        <p:nvSpPr>
          <p:cNvPr id="3" name="Content Placeholder 2"/>
          <p:cNvSpPr>
            <a:spLocks noGrp="1"/>
          </p:cNvSpPr>
          <p:nvPr>
            <p:ph idx="1"/>
          </p:nvPr>
        </p:nvSpPr>
        <p:spPr>
          <a:xfrm>
            <a:off x="533400" y="1600200"/>
            <a:ext cx="8229600" cy="4419600"/>
          </a:xfrm>
        </p:spPr>
        <p:txBody>
          <a:bodyPr/>
          <a:lstStyle/>
          <a:p>
            <a:pPr>
              <a:spcBef>
                <a:spcPts val="1400"/>
              </a:spcBef>
            </a:pPr>
            <a:r>
              <a:rPr lang="en-US" dirty="0"/>
              <a:t>What are your thoughts about this tool?</a:t>
            </a:r>
          </a:p>
          <a:p>
            <a:pPr>
              <a:spcBef>
                <a:spcPts val="1400"/>
              </a:spcBef>
            </a:pPr>
            <a:r>
              <a:rPr lang="en-US" dirty="0"/>
              <a:t>Do you think it is viable?</a:t>
            </a:r>
          </a:p>
          <a:p>
            <a:pPr>
              <a:spcBef>
                <a:spcPts val="1400"/>
              </a:spcBef>
            </a:pPr>
            <a:r>
              <a:rPr lang="en-US" dirty="0"/>
              <a:t>Which changes would you make?</a:t>
            </a:r>
          </a:p>
          <a:p>
            <a:pPr>
              <a:spcBef>
                <a:spcPts val="1400"/>
              </a:spcBef>
            </a:pPr>
            <a:r>
              <a:rPr lang="en-US" dirty="0"/>
              <a:t>Is it practical? Useful?</a:t>
            </a:r>
          </a:p>
          <a:p>
            <a:pPr>
              <a:spcBef>
                <a:spcPts val="1400"/>
              </a:spcBef>
            </a:pPr>
            <a:r>
              <a:rPr lang="en-US" dirty="0"/>
              <a:t>Is it realistic? Simplistic?</a:t>
            </a:r>
          </a:p>
          <a:p>
            <a:pPr>
              <a:spcBef>
                <a:spcPts val="1400"/>
              </a:spcBef>
            </a:pPr>
            <a:r>
              <a:rPr lang="en-US" dirty="0"/>
              <a:t>Does it leave room for engineering judgment?</a:t>
            </a:r>
          </a:p>
        </p:txBody>
      </p:sp>
    </p:spTree>
    <p:extLst>
      <p:ext uri="{BB962C8B-B14F-4D97-AF65-F5344CB8AC3E}">
        <p14:creationId xmlns:p14="http://schemas.microsoft.com/office/powerpoint/2010/main" val="791005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Module Recap</a:t>
            </a:r>
          </a:p>
        </p:txBody>
      </p:sp>
      <p:sp>
        <p:nvSpPr>
          <p:cNvPr id="3" name="Content Placeholder 2"/>
          <p:cNvSpPr>
            <a:spLocks noGrp="1"/>
          </p:cNvSpPr>
          <p:nvPr>
            <p:ph idx="1"/>
          </p:nvPr>
        </p:nvSpPr>
        <p:spPr>
          <a:xfrm>
            <a:off x="381000" y="1600201"/>
            <a:ext cx="8382000" cy="4571999"/>
          </a:xfrm>
        </p:spPr>
        <p:txBody>
          <a:bodyPr>
            <a:normAutofit/>
          </a:bodyPr>
          <a:lstStyle/>
          <a:p>
            <a:pPr>
              <a:spcBef>
                <a:spcPts val="1400"/>
              </a:spcBef>
            </a:pPr>
            <a:r>
              <a:rPr lang="en-US" dirty="0"/>
              <a:t>Name two states that have developed Positive Protection use assessment tools</a:t>
            </a:r>
          </a:p>
          <a:p>
            <a:pPr>
              <a:spcBef>
                <a:spcPts val="1400"/>
              </a:spcBef>
            </a:pPr>
            <a:r>
              <a:rPr lang="en-US" dirty="0"/>
              <a:t>What are some common elements to assessment procedures?</a:t>
            </a:r>
          </a:p>
          <a:p>
            <a:pPr>
              <a:spcBef>
                <a:spcPts val="1400"/>
              </a:spcBef>
            </a:pPr>
            <a:r>
              <a:rPr lang="en-US" dirty="0"/>
              <a:t>Describe the decision-making process of the proposed Excel-based tool</a:t>
            </a:r>
          </a:p>
          <a:p>
            <a:pPr>
              <a:spcBef>
                <a:spcPts val="1400"/>
              </a:spcBef>
            </a:pPr>
            <a:r>
              <a:rPr lang="en-US" dirty="0"/>
              <a:t>Are the recommendations of the tool final and absolute?</a:t>
            </a:r>
          </a:p>
          <a:p>
            <a:pPr lvl="1"/>
            <a:endParaRPr lang="en-US" dirty="0"/>
          </a:p>
        </p:txBody>
      </p:sp>
    </p:spTree>
    <p:extLst>
      <p:ext uri="{BB962C8B-B14F-4D97-AF65-F5344CB8AC3E}">
        <p14:creationId xmlns:p14="http://schemas.microsoft.com/office/powerpoint/2010/main" val="13168591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686800" cy="1417638"/>
          </a:xfrm>
        </p:spPr>
        <p:txBody>
          <a:bodyPr/>
          <a:lstStyle/>
          <a:p>
            <a:r>
              <a:rPr lang="en-US" sz="3200" dirty="0"/>
              <a:t>Questions</a:t>
            </a:r>
          </a:p>
        </p:txBody>
      </p:sp>
    </p:spTree>
    <p:extLst>
      <p:ext uri="{BB962C8B-B14F-4D97-AF65-F5344CB8AC3E}">
        <p14:creationId xmlns:p14="http://schemas.microsoft.com/office/powerpoint/2010/main" val="42775349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Portable concrete barrier separating traffic from work space"/>
          <p:cNvPicPr>
            <a:picLocks noChangeAspect="1" noChangeArrowheads="1"/>
          </p:cNvPicPr>
          <p:nvPr/>
        </p:nvPicPr>
        <p:blipFill>
          <a:blip r:embed="rId3" cstate="print"/>
          <a:srcRect l="26667" t="22222" r="18333" b="17778"/>
          <a:stretch>
            <a:fillRect/>
          </a:stretch>
        </p:blipFill>
        <p:spPr bwMode="auto">
          <a:xfrm>
            <a:off x="5791200" y="1600200"/>
            <a:ext cx="3048000" cy="2493818"/>
          </a:xfrm>
          <a:prstGeom prst="rect">
            <a:avLst/>
          </a:prstGeom>
          <a:noFill/>
        </p:spPr>
      </p:pic>
      <p:sp>
        <p:nvSpPr>
          <p:cNvPr id="2" name="Title 1"/>
          <p:cNvSpPr>
            <a:spLocks noGrp="1"/>
          </p:cNvSpPr>
          <p:nvPr>
            <p:ph type="title"/>
          </p:nvPr>
        </p:nvSpPr>
        <p:spPr>
          <a:xfrm>
            <a:off x="533400" y="181231"/>
            <a:ext cx="8610600" cy="1325563"/>
          </a:xfrm>
        </p:spPr>
        <p:txBody>
          <a:bodyPr/>
          <a:lstStyle/>
          <a:p>
            <a:r>
              <a:rPr lang="en-US" sz="3200" dirty="0"/>
              <a:t>Positive Protection Guidelines:</a:t>
            </a:r>
            <a:br>
              <a:rPr lang="en-US" sz="3200" dirty="0"/>
            </a:br>
            <a:r>
              <a:rPr lang="en-US" sz="3200" dirty="0"/>
              <a:t>What are the States Doing? </a:t>
            </a:r>
          </a:p>
        </p:txBody>
      </p:sp>
      <p:sp>
        <p:nvSpPr>
          <p:cNvPr id="3" name="Content Placeholder 2"/>
          <p:cNvSpPr>
            <a:spLocks noGrp="1"/>
          </p:cNvSpPr>
          <p:nvPr>
            <p:ph idx="1"/>
          </p:nvPr>
        </p:nvSpPr>
        <p:spPr>
          <a:xfrm>
            <a:off x="342900" y="1694728"/>
            <a:ext cx="5334000" cy="4066401"/>
          </a:xfrm>
        </p:spPr>
        <p:txBody>
          <a:bodyPr/>
          <a:lstStyle/>
          <a:p>
            <a:r>
              <a:rPr lang="en-US" dirty="0"/>
              <a:t>Several have formulated policies/ guidelines similar to the requirements stated in the federal regulations, almost verbatim</a:t>
            </a:r>
          </a:p>
          <a:p>
            <a:r>
              <a:rPr lang="en-US" dirty="0"/>
              <a:t>Judgment call as to whether the safety risks outweigh the additional costs/issues of requiring barriers</a:t>
            </a:r>
          </a:p>
        </p:txBody>
      </p:sp>
      <p:pic>
        <p:nvPicPr>
          <p:cNvPr id="5" name="Picture 2" descr="Drop-off condition on roadside with adjacent lane closed"/>
          <p:cNvPicPr>
            <a:picLocks noChangeAspect="1" noChangeArrowheads="1"/>
          </p:cNvPicPr>
          <p:nvPr/>
        </p:nvPicPr>
        <p:blipFill>
          <a:blip r:embed="rId4" cstate="print"/>
          <a:srcRect l="31080" t="24444" r="11667"/>
          <a:stretch>
            <a:fillRect/>
          </a:stretch>
        </p:blipFill>
        <p:spPr bwMode="auto">
          <a:xfrm>
            <a:off x="5486400" y="3926381"/>
            <a:ext cx="2133600" cy="2111747"/>
          </a:xfrm>
          <a:prstGeom prst="rect">
            <a:avLst/>
          </a:prstGeom>
          <a:noFill/>
        </p:spPr>
      </p:pic>
      <p:sp>
        <p:nvSpPr>
          <p:cNvPr id="4" name="Google Shape;74;p1">
            <a:extLst>
              <a:ext uri="{FF2B5EF4-FFF2-40B4-BE49-F238E27FC236}">
                <a16:creationId xmlns:a16="http://schemas.microsoft.com/office/drawing/2014/main" id="{9DD92D3F-85C8-A014-1CCD-935DED21F582}"/>
              </a:ext>
            </a:extLst>
          </p:cNvPr>
          <p:cNvSpPr/>
          <p:nvPr/>
        </p:nvSpPr>
        <p:spPr>
          <a:xfrm>
            <a:off x="7649344" y="4307385"/>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99026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763000" cy="1096963"/>
          </a:xfrm>
        </p:spPr>
        <p:txBody>
          <a:bodyPr/>
          <a:lstStyle/>
          <a:p>
            <a:r>
              <a:rPr lang="en-US" sz="3200" dirty="0"/>
              <a:t>Positive Protection Guidelines:</a:t>
            </a:r>
            <a:br>
              <a:rPr lang="en-US" sz="3200" dirty="0"/>
            </a:br>
            <a:r>
              <a:rPr lang="en-US" sz="3200" dirty="0"/>
              <a:t>What are the States Doing? </a:t>
            </a:r>
          </a:p>
        </p:txBody>
      </p:sp>
      <p:sp>
        <p:nvSpPr>
          <p:cNvPr id="3" name="Content Placeholder 2"/>
          <p:cNvSpPr>
            <a:spLocks noGrp="1"/>
          </p:cNvSpPr>
          <p:nvPr>
            <p:ph idx="1"/>
          </p:nvPr>
        </p:nvSpPr>
        <p:spPr>
          <a:xfrm>
            <a:off x="228600" y="1524000"/>
            <a:ext cx="8686800" cy="2590800"/>
          </a:xfrm>
        </p:spPr>
        <p:txBody>
          <a:bodyPr/>
          <a:lstStyle/>
          <a:p>
            <a:r>
              <a:rPr lang="en-US" dirty="0"/>
              <a:t>Several require barriers to protect </a:t>
            </a:r>
            <a:r>
              <a:rPr lang="en-US" b="1" dirty="0"/>
              <a:t>drop-off </a:t>
            </a:r>
            <a:r>
              <a:rPr lang="en-US" dirty="0"/>
              <a:t>conditions or fixed hazards</a:t>
            </a:r>
          </a:p>
          <a:p>
            <a:pPr lvl="1"/>
            <a:r>
              <a:rPr lang="en-US" dirty="0"/>
              <a:t>Positive Protection guidelines beyond that particular condition are fairly limited</a:t>
            </a:r>
          </a:p>
          <a:p>
            <a:endParaRPr lang="en-US" b="1" dirty="0"/>
          </a:p>
        </p:txBody>
      </p:sp>
      <p:pic>
        <p:nvPicPr>
          <p:cNvPr id="1026" name="Picture 2" descr="Concrete barrier protecting against drop-off condition for newly constructed roadway section"/>
          <p:cNvPicPr>
            <a:picLocks noChangeAspect="1" noChangeArrowheads="1"/>
          </p:cNvPicPr>
          <p:nvPr/>
        </p:nvPicPr>
        <p:blipFill>
          <a:blip r:embed="rId3" cstate="print"/>
          <a:srcRect t="31111" b="33333"/>
          <a:stretch>
            <a:fillRect/>
          </a:stretch>
        </p:blipFill>
        <p:spPr bwMode="auto">
          <a:xfrm>
            <a:off x="24938" y="3505200"/>
            <a:ext cx="9144000" cy="2438400"/>
          </a:xfrm>
          <a:prstGeom prst="rect">
            <a:avLst/>
          </a:prstGeom>
          <a:noFill/>
        </p:spPr>
      </p:pic>
      <p:sp>
        <p:nvSpPr>
          <p:cNvPr id="4" name="Google Shape;74;p1">
            <a:extLst>
              <a:ext uri="{FF2B5EF4-FFF2-40B4-BE49-F238E27FC236}">
                <a16:creationId xmlns:a16="http://schemas.microsoft.com/office/drawing/2014/main" id="{FC6C5909-4284-522C-4F61-BFA77EF64E02}"/>
              </a:ext>
            </a:extLst>
          </p:cNvPr>
          <p:cNvSpPr/>
          <p:nvPr/>
        </p:nvSpPr>
        <p:spPr>
          <a:xfrm>
            <a:off x="7960012" y="59436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97658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6537"/>
            <a:ext cx="8763000" cy="1325563"/>
          </a:xfrm>
        </p:spPr>
        <p:txBody>
          <a:bodyPr/>
          <a:lstStyle/>
          <a:p>
            <a:r>
              <a:rPr lang="en-US" sz="3200" dirty="0"/>
              <a:t>Work Zone Positive</a:t>
            </a:r>
            <a:br>
              <a:rPr lang="en-US" sz="3200" dirty="0"/>
            </a:br>
            <a:r>
              <a:rPr lang="en-US" sz="3200" dirty="0"/>
              <a:t>Protection Guidelin</a:t>
            </a:r>
            <a:r>
              <a:rPr lang="en-US" dirty="0"/>
              <a:t>es</a:t>
            </a:r>
          </a:p>
        </p:txBody>
      </p:sp>
      <p:sp>
        <p:nvSpPr>
          <p:cNvPr id="3" name="Content Placeholder 2"/>
          <p:cNvSpPr>
            <a:spLocks noGrp="1"/>
          </p:cNvSpPr>
          <p:nvPr>
            <p:ph idx="1"/>
          </p:nvPr>
        </p:nvSpPr>
        <p:spPr>
          <a:xfrm>
            <a:off x="4724400" y="1828800"/>
            <a:ext cx="3733800" cy="3048000"/>
          </a:xfrm>
        </p:spPr>
        <p:txBody>
          <a:bodyPr/>
          <a:lstStyle/>
          <a:p>
            <a:r>
              <a:rPr lang="en-US" dirty="0"/>
              <a:t>TTI Report 0-6163-1</a:t>
            </a:r>
          </a:p>
          <a:p>
            <a:r>
              <a:rPr lang="en-US" dirty="0"/>
              <a:t>Project Title: Improved Positive Protection Guidance for Work Zones</a:t>
            </a:r>
          </a:p>
        </p:txBody>
      </p:sp>
      <p:pic>
        <p:nvPicPr>
          <p:cNvPr id="1027" name="Picture 3" descr="Work Zone Positive Protection Guidelines cover"/>
          <p:cNvPicPr>
            <a:picLocks noChangeAspect="1" noChangeArrowheads="1"/>
          </p:cNvPicPr>
          <p:nvPr/>
        </p:nvPicPr>
        <p:blipFill>
          <a:blip r:embed="rId3" cstate="print"/>
          <a:srcRect/>
          <a:stretch>
            <a:fillRect/>
          </a:stretch>
        </p:blipFill>
        <p:spPr bwMode="auto">
          <a:xfrm>
            <a:off x="381000" y="1676400"/>
            <a:ext cx="4114800" cy="3101403"/>
          </a:xfrm>
          <a:prstGeom prst="rect">
            <a:avLst/>
          </a:prstGeom>
          <a:noFill/>
          <a:ln w="9525">
            <a:solidFill>
              <a:srgbClr val="C00000"/>
            </a:solidFill>
            <a:miter lim="800000"/>
            <a:headEnd/>
            <a:tailEnd/>
          </a:ln>
        </p:spPr>
      </p:pic>
      <p:sp>
        <p:nvSpPr>
          <p:cNvPr id="4" name="Rectangle 3"/>
          <p:cNvSpPr/>
          <p:nvPr/>
        </p:nvSpPr>
        <p:spPr>
          <a:xfrm>
            <a:off x="152400" y="5105400"/>
            <a:ext cx="8839200" cy="954107"/>
          </a:xfrm>
          <a:prstGeom prst="rect">
            <a:avLst/>
          </a:prstGeom>
        </p:spPr>
        <p:txBody>
          <a:bodyPr wrap="square">
            <a:spAutoFit/>
          </a:bodyPr>
          <a:lstStyle/>
          <a:p>
            <a:r>
              <a:rPr lang="en-US" sz="2800" u="sng" dirty="0">
                <a:latin typeface="Arial" panose="020B0604020202020204" pitchFamily="34" charset="0"/>
                <a:hlinkClick r:id="rId4"/>
              </a:rPr>
              <a:t>http://d2dtl5nnlpfr0r.cloudfront.net/tti.tamu.edu/documents/0-6163-1.pdf</a:t>
            </a:r>
            <a:r>
              <a:rPr lang="en-US" sz="2800" dirty="0">
                <a:latin typeface="Arial" panose="020B0604020202020204" pitchFamily="34" charset="0"/>
              </a:rPr>
              <a:t> </a:t>
            </a:r>
          </a:p>
        </p:txBody>
      </p:sp>
    </p:spTree>
    <p:extLst>
      <p:ext uri="{BB962C8B-B14F-4D97-AF65-F5344CB8AC3E}">
        <p14:creationId xmlns:p14="http://schemas.microsoft.com/office/powerpoint/2010/main" val="3636435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6" name="Picture 2" descr="Table with examples of state drop-off policies by depth and proximity to traffic and project duration - Iowa, Arkansas, California, Florida, Minnesota, Missouri, Montana, New York, North Dakota, Ohio, Texas, and West Virginia by criteria">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744407" y="0"/>
            <a:ext cx="7655187" cy="6858000"/>
          </a:xfrm>
          <a:prstGeom prst="rect">
            <a:avLst/>
          </a:prstGeom>
          <a:noFill/>
          <a:ln w="9525">
            <a:noFill/>
            <a:miter lim="800000"/>
            <a:headEnd/>
            <a:tailEnd/>
          </a:ln>
        </p:spPr>
      </p:pic>
    </p:spTree>
    <p:extLst>
      <p:ext uri="{BB962C8B-B14F-4D97-AF65-F5344CB8AC3E}">
        <p14:creationId xmlns:p14="http://schemas.microsoft.com/office/powerpoint/2010/main" val="998339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Is This a Problem?</a:t>
            </a:r>
          </a:p>
        </p:txBody>
      </p:sp>
      <p:sp>
        <p:nvSpPr>
          <p:cNvPr id="3" name="Content Placeholder 2"/>
          <p:cNvSpPr>
            <a:spLocks noGrp="1"/>
          </p:cNvSpPr>
          <p:nvPr>
            <p:ph idx="1"/>
          </p:nvPr>
        </p:nvSpPr>
        <p:spPr>
          <a:xfrm>
            <a:off x="533400" y="1524000"/>
            <a:ext cx="8001000" cy="4572000"/>
          </a:xfrm>
        </p:spPr>
        <p:txBody>
          <a:bodyPr/>
          <a:lstStyle/>
          <a:p>
            <a:r>
              <a:rPr lang="en-US" dirty="0"/>
              <a:t>Some states apply a drop-off or fixed hazard criteria without </a:t>
            </a:r>
            <a:r>
              <a:rPr lang="en-US" b="1" u="sng" dirty="0"/>
              <a:t>considering</a:t>
            </a:r>
            <a:r>
              <a:rPr lang="en-US" dirty="0"/>
              <a:t> other factors such as </a:t>
            </a:r>
            <a:r>
              <a:rPr lang="en-US" b="1" u="sng" dirty="0"/>
              <a:t>worker exposure</a:t>
            </a:r>
            <a:r>
              <a:rPr lang="en-US" dirty="0"/>
              <a:t>!</a:t>
            </a:r>
          </a:p>
          <a:p>
            <a:r>
              <a:rPr lang="en-US" dirty="0"/>
              <a:t>Much is left to the designer’s engineering judgment!</a:t>
            </a:r>
          </a:p>
          <a:p>
            <a:r>
              <a:rPr lang="en-US" dirty="0"/>
              <a:t>Limited assessment processes</a:t>
            </a:r>
          </a:p>
        </p:txBody>
      </p:sp>
    </p:spTree>
    <p:extLst>
      <p:ext uri="{BB962C8B-B14F-4D97-AF65-F5344CB8AC3E}">
        <p14:creationId xmlns:p14="http://schemas.microsoft.com/office/powerpoint/2010/main" val="1229880378"/>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0710C9D8-C5F3-4027-A238-54AA4DDEA5B5}"/>
</file>

<file path=customXml/itemProps2.xml><?xml version="1.0" encoding="utf-8"?>
<ds:datastoreItem xmlns:ds="http://schemas.openxmlformats.org/officeDocument/2006/customXml" ds:itemID="{846CCA23-8C00-4D06-B11E-6F9D95238CF2}"/>
</file>

<file path=customXml/itemProps3.xml><?xml version="1.0" encoding="utf-8"?>
<ds:datastoreItem xmlns:ds="http://schemas.openxmlformats.org/officeDocument/2006/customXml" ds:itemID="{DF5473BF-9DDC-4BB6-B1EF-81D0A1E8F6BD}"/>
</file>

<file path=docProps/app.xml><?xml version="1.0" encoding="utf-8"?>
<Properties xmlns="http://schemas.openxmlformats.org/officeDocument/2006/extended-properties" xmlns:vt="http://schemas.openxmlformats.org/officeDocument/2006/docPropsVTypes">
  <TotalTime>17760</TotalTime>
  <Words>10157</Words>
  <Application>Microsoft Office PowerPoint</Application>
  <PresentationFormat>On-screen Show (4:3)</PresentationFormat>
  <Paragraphs>526</Paragraphs>
  <Slides>48</Slides>
  <Notes>41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48</vt:i4>
      </vt:variant>
    </vt:vector>
  </HeadingPairs>
  <TitlesOfParts>
    <vt:vector size="53" baseType="lpstr">
      <vt:lpstr>Arial</vt:lpstr>
      <vt:lpstr>Calibri</vt:lpstr>
      <vt:lpstr>Verdana</vt:lpstr>
      <vt:lpstr>Wingdings</vt:lpstr>
      <vt:lpstr>Default Design</vt:lpstr>
      <vt:lpstr>5. Making Decisions</vt:lpstr>
      <vt:lpstr>Module Objectives</vt:lpstr>
      <vt:lpstr>Remember the basis for available PP decision and assessment tools?</vt:lpstr>
      <vt:lpstr>Questions to Ponder…</vt:lpstr>
      <vt:lpstr>Positive Protection Guidelines: What are the States Doing? </vt:lpstr>
      <vt:lpstr>Positive Protection Guidelines: What are the States Doing? </vt:lpstr>
      <vt:lpstr>Work Zone Positive Protection Guidelines</vt:lpstr>
      <vt:lpstr>PowerPoint Presentation</vt:lpstr>
      <vt:lpstr>Is This a Problem?</vt:lpstr>
      <vt:lpstr>States Surveyed: Positive Protection Requirements Based on:</vt:lpstr>
      <vt:lpstr>Several States have developed Positive Protection  Assessment Processes, including:</vt:lpstr>
      <vt:lpstr>Example 1: Colorado DOT Positive Protection Guidelines:</vt:lpstr>
      <vt:lpstr>Example 2: North Carolina DOT Positive Protection Guidelines:</vt:lpstr>
      <vt:lpstr>Example 3: VDOT’s Clear Zone &amp; Drop-Off Chart</vt:lpstr>
      <vt:lpstr>Example: 3 VDOT’s Clear Zone &amp; Drop-Off Chart</vt:lpstr>
      <vt:lpstr>Example 6: Utah DOT Positive Protection Decision Tree</vt:lpstr>
      <vt:lpstr>UT: Key Decision Point</vt:lpstr>
      <vt:lpstr>Utah DOT Positive Protection Decision Tree</vt:lpstr>
      <vt:lpstr>Utah Scoring Factors</vt:lpstr>
      <vt:lpstr>Utah Scoring: If TOTAL:</vt:lpstr>
      <vt:lpstr>Common Elements of The Positive Protection Selection Decision/Assessment Process</vt:lpstr>
      <vt:lpstr>Remember:</vt:lpstr>
      <vt:lpstr>What About Your State?</vt:lpstr>
      <vt:lpstr>Cost Factors </vt:lpstr>
      <vt:lpstr>For one-year, one-half mile work zone on a 70-mph divided highway with the actual work area located two feet beyond the edge of the travel lane</vt:lpstr>
      <vt:lpstr>Decision Making Assessment Tool</vt:lpstr>
      <vt:lpstr>Positive Protection Assessment Tool – Development</vt:lpstr>
      <vt:lpstr>Positive Protection Assessment Tool - Description</vt:lpstr>
      <vt:lpstr>Preliminary Assessment Tool Use Filter</vt:lpstr>
      <vt:lpstr>Getting Familiar with the  Assessment Tool</vt:lpstr>
      <vt:lpstr>Assessment Tool Overview – How It Works</vt:lpstr>
      <vt:lpstr>Assessment Tool Overview –            How It Works (cont.)</vt:lpstr>
      <vt:lpstr>Assessment Tool Overview –    Roadway Factors</vt:lpstr>
      <vt:lpstr>Assessment Tool Overview –       Project Factors </vt:lpstr>
      <vt:lpstr>Assessment Tool User Guide</vt:lpstr>
      <vt:lpstr>General Instructions for Use</vt:lpstr>
      <vt:lpstr>General Instructions for Use (cont.)</vt:lpstr>
      <vt:lpstr>Data Entry and Customization of Weight Factors</vt:lpstr>
      <vt:lpstr>Results and Recommendations</vt:lpstr>
      <vt:lpstr>Assessment Review and Conclusions Related to Base Score</vt:lpstr>
      <vt:lpstr>Assessment Review and Conclusions Related to B/C Considerations</vt:lpstr>
      <vt:lpstr>Positive Protection Assessment Tool</vt:lpstr>
      <vt:lpstr>Applying the Tool to Real-World Examples – Scenario 1</vt:lpstr>
      <vt:lpstr>PowerPoint Presentation</vt:lpstr>
      <vt:lpstr>Scenario 1 Decision/Discussion</vt:lpstr>
      <vt:lpstr>Assessment Tool Discussion</vt:lpstr>
      <vt:lpstr>Module Recap</vt:lpstr>
      <vt:lpstr>Questions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Control Technician Course</dc:title>
  <dc:subject>File 1 of 3</dc:subject>
  <dc:creator>Juan M Morales, P.E</dc:creator>
  <dc:description>JM Morales &amp; Associates, 407-674-7007, www.jmmassoc.com</dc:description>
  <cp:lastModifiedBy>Tim Luttrell</cp:lastModifiedBy>
  <cp:revision>687</cp:revision>
  <dcterms:created xsi:type="dcterms:W3CDTF">2003-08-18T20:36:41Z</dcterms:created>
  <dcterms:modified xsi:type="dcterms:W3CDTF">2025-04-09T13:49:25Z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